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4"/>
    <p:sldMasterId id="2147483747" r:id="rId5"/>
    <p:sldMasterId id="2147483666" r:id="rId6"/>
    <p:sldMasterId id="2147483723" r:id="rId7"/>
    <p:sldMasterId id="2147483759" r:id="rId8"/>
    <p:sldMasterId id="2147483784" r:id="rId9"/>
    <p:sldMasterId id="2147483798" r:id="rId10"/>
  </p:sldMasterIdLst>
  <p:notesMasterIdLst>
    <p:notesMasterId r:id="rId40"/>
  </p:notesMasterIdLst>
  <p:handoutMasterIdLst>
    <p:handoutMasterId r:id="rId41"/>
  </p:handoutMasterIdLst>
  <p:sldIdLst>
    <p:sldId id="600" r:id="rId11"/>
    <p:sldId id="622" r:id="rId12"/>
    <p:sldId id="3557" r:id="rId13"/>
    <p:sldId id="3617" r:id="rId14"/>
    <p:sldId id="3722" r:id="rId15"/>
    <p:sldId id="637" r:id="rId16"/>
    <p:sldId id="3721" r:id="rId17"/>
    <p:sldId id="3558" r:id="rId18"/>
    <p:sldId id="3559" r:id="rId19"/>
    <p:sldId id="3560" r:id="rId20"/>
    <p:sldId id="3561" r:id="rId21"/>
    <p:sldId id="3562" r:id="rId22"/>
    <p:sldId id="3616" r:id="rId23"/>
    <p:sldId id="3618" r:id="rId24"/>
    <p:sldId id="3619" r:id="rId25"/>
    <p:sldId id="3620" r:id="rId26"/>
    <p:sldId id="3705" r:id="rId27"/>
    <p:sldId id="3730" r:id="rId28"/>
    <p:sldId id="3708" r:id="rId29"/>
    <p:sldId id="3707" r:id="rId30"/>
    <p:sldId id="3712" r:id="rId31"/>
    <p:sldId id="741" r:id="rId32"/>
    <p:sldId id="3621" r:id="rId33"/>
    <p:sldId id="3613" r:id="rId34"/>
    <p:sldId id="3614" r:id="rId35"/>
    <p:sldId id="3615" r:id="rId36"/>
    <p:sldId id="604" r:id="rId37"/>
    <p:sldId id="3728" r:id="rId38"/>
    <p:sldId id="3729" r:id="rId39"/>
  </p:sldIdLst>
  <p:sldSz cx="9144000" cy="6858000" type="screen4x3"/>
  <p:notesSz cx="9996488" cy="68643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163" userDrawn="1">
          <p15:clr>
            <a:srgbClr val="A4A3A4"/>
          </p15:clr>
        </p15:guide>
        <p15:guide id="2" pos="314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7729"/>
    <a:srgbClr val="005A84"/>
    <a:srgbClr val="0000CC"/>
    <a:srgbClr val="0A567D"/>
    <a:srgbClr val="ACEA74"/>
    <a:srgbClr val="000000"/>
    <a:srgbClr val="000099"/>
    <a:srgbClr val="FF3300"/>
    <a:srgbClr val="90F264"/>
    <a:srgbClr val="74EF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21916" autoAdjust="0"/>
    <p:restoredTop sz="79833" autoAdjust="0"/>
  </p:normalViewPr>
  <p:slideViewPr>
    <p:cSldViewPr>
      <p:cViewPr>
        <p:scale>
          <a:sx n="86" d="100"/>
          <a:sy n="86" d="100"/>
        </p:scale>
        <p:origin x="-1542" y="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313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8912"/>
    </p:cViewPr>
  </p:sorterViewPr>
  <p:notesViewPr>
    <p:cSldViewPr>
      <p:cViewPr>
        <p:scale>
          <a:sx n="80" d="100"/>
          <a:sy n="80" d="100"/>
        </p:scale>
        <p:origin x="-2058" y="-78"/>
      </p:cViewPr>
      <p:guideLst>
        <p:guide orient="horz" pos="2163"/>
        <p:guide pos="314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D52E24-0BDC-A74C-816D-29C8CACC46BE}" type="doc">
      <dgm:prSet loTypeId="urn:microsoft.com/office/officeart/2005/8/layout/chart3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C4E89C5-B9CB-B949-9FE6-8C843EEF8A16}">
      <dgm:prSet phldrT="[Text]" custT="1"/>
      <dgm:spPr>
        <a:solidFill>
          <a:srgbClr val="487729"/>
        </a:solidFill>
      </dgm:spPr>
      <dgm:t>
        <a:bodyPr/>
        <a:lstStyle/>
        <a:p>
          <a:r>
            <a:rPr lang="en-US" sz="1600" b="1" i="0">
              <a:latin typeface="Arial"/>
              <a:cs typeface="Arial"/>
            </a:rPr>
            <a:t>Cyber Security</a:t>
          </a:r>
          <a:endParaRPr lang="en-US" sz="1600" b="1" i="0" dirty="0">
            <a:latin typeface="Arial"/>
            <a:cs typeface="Arial"/>
          </a:endParaRPr>
        </a:p>
      </dgm:t>
    </dgm:pt>
    <dgm:pt modelId="{61A06BFE-E9DF-CA4E-88C4-C572961394AE}" type="parTrans" cxnId="{F723C6B6-6960-B64F-8A4E-BB9B2C82E3C6}">
      <dgm:prSet/>
      <dgm:spPr/>
      <dgm:t>
        <a:bodyPr/>
        <a:lstStyle/>
        <a:p>
          <a:endParaRPr lang="en-US"/>
        </a:p>
      </dgm:t>
    </dgm:pt>
    <dgm:pt modelId="{1712AB45-3341-B549-A5F2-3F3A34DD517C}" type="sibTrans" cxnId="{F723C6B6-6960-B64F-8A4E-BB9B2C82E3C6}">
      <dgm:prSet/>
      <dgm:spPr/>
      <dgm:t>
        <a:bodyPr/>
        <a:lstStyle/>
        <a:p>
          <a:endParaRPr lang="en-US"/>
        </a:p>
      </dgm:t>
    </dgm:pt>
    <dgm:pt modelId="{D7835D2A-A573-7345-BD68-3CFDD5502C86}">
      <dgm:prSet phldrT="[Text]"/>
      <dgm:spPr>
        <a:solidFill>
          <a:srgbClr val="005A84"/>
        </a:solidFill>
      </dgm:spPr>
      <dgm:t>
        <a:bodyPr/>
        <a:lstStyle/>
        <a:p>
          <a:r>
            <a:rPr lang="en-US" b="1" i="0" dirty="0">
              <a:latin typeface="Arial"/>
              <a:cs typeface="Arial"/>
            </a:rPr>
            <a:t>Privacy</a:t>
          </a:r>
        </a:p>
      </dgm:t>
    </dgm:pt>
    <dgm:pt modelId="{BD1FE853-F3CE-444F-80D6-0FF1315DB170}" type="parTrans" cxnId="{58D72B87-AAF4-2A48-BCC1-CB994C7D148E}">
      <dgm:prSet/>
      <dgm:spPr/>
      <dgm:t>
        <a:bodyPr/>
        <a:lstStyle/>
        <a:p>
          <a:endParaRPr lang="en-US"/>
        </a:p>
      </dgm:t>
    </dgm:pt>
    <dgm:pt modelId="{5B79C8F9-27E9-A746-B223-67AB89D655CD}" type="sibTrans" cxnId="{58D72B87-AAF4-2A48-BCC1-CB994C7D148E}">
      <dgm:prSet/>
      <dgm:spPr/>
      <dgm:t>
        <a:bodyPr/>
        <a:lstStyle/>
        <a:p>
          <a:endParaRPr lang="en-US"/>
        </a:p>
      </dgm:t>
    </dgm:pt>
    <dgm:pt modelId="{92D59AE1-2331-9D43-810B-658C99B45007}">
      <dgm:prSet phldrT="[Text]"/>
      <dgm:spPr>
        <a:solidFill>
          <a:srgbClr val="005A84"/>
        </a:solidFill>
      </dgm:spPr>
      <dgm:t>
        <a:bodyPr/>
        <a:lstStyle/>
        <a:p>
          <a:r>
            <a:rPr lang="en-US" b="1" i="0" dirty="0">
              <a:latin typeface="Arial"/>
              <a:cs typeface="Arial"/>
            </a:rPr>
            <a:t>Physical Security</a:t>
          </a:r>
        </a:p>
      </dgm:t>
    </dgm:pt>
    <dgm:pt modelId="{48C829E7-9274-2344-AC3F-0DDCFBAD28BE}" type="parTrans" cxnId="{519E4366-D21F-E846-9F05-231932E3376A}">
      <dgm:prSet/>
      <dgm:spPr/>
      <dgm:t>
        <a:bodyPr/>
        <a:lstStyle/>
        <a:p>
          <a:endParaRPr lang="en-US"/>
        </a:p>
      </dgm:t>
    </dgm:pt>
    <dgm:pt modelId="{D6FEED65-2E8C-E945-B3F3-F08EECD13AD8}" type="sibTrans" cxnId="{519E4366-D21F-E846-9F05-231932E3376A}">
      <dgm:prSet/>
      <dgm:spPr/>
      <dgm:t>
        <a:bodyPr/>
        <a:lstStyle/>
        <a:p>
          <a:endParaRPr lang="en-US"/>
        </a:p>
      </dgm:t>
    </dgm:pt>
    <dgm:pt modelId="{5F549621-624C-AE46-8A90-7935C40D744A}">
      <dgm:prSet/>
      <dgm:spPr>
        <a:solidFill>
          <a:srgbClr val="005A84"/>
        </a:solidFill>
      </dgm:spPr>
      <dgm:t>
        <a:bodyPr/>
        <a:lstStyle/>
        <a:p>
          <a:r>
            <a:rPr lang="en-US" b="1" i="0" dirty="0">
              <a:latin typeface="Arial"/>
              <a:cs typeface="Arial"/>
            </a:rPr>
            <a:t>Contingency Planning &amp; Disaster Recovery</a:t>
          </a:r>
        </a:p>
      </dgm:t>
    </dgm:pt>
    <dgm:pt modelId="{2EBD5277-D952-C04D-B1E9-BF58EF32F77A}" type="parTrans" cxnId="{11C76EB5-B9BF-2442-BBE0-A600B494BEF2}">
      <dgm:prSet/>
      <dgm:spPr/>
      <dgm:t>
        <a:bodyPr/>
        <a:lstStyle/>
        <a:p>
          <a:endParaRPr lang="en-US"/>
        </a:p>
      </dgm:t>
    </dgm:pt>
    <dgm:pt modelId="{2B896B36-AA5E-9C42-81D4-A613D2F6A503}" type="sibTrans" cxnId="{11C76EB5-B9BF-2442-BBE0-A600B494BEF2}">
      <dgm:prSet/>
      <dgm:spPr/>
      <dgm:t>
        <a:bodyPr/>
        <a:lstStyle/>
        <a:p>
          <a:endParaRPr lang="en-US"/>
        </a:p>
      </dgm:t>
    </dgm:pt>
    <dgm:pt modelId="{9E88FA6F-1872-554B-AFD0-ACA78E4A912A}">
      <dgm:prSet/>
      <dgm:spPr>
        <a:solidFill>
          <a:srgbClr val="005A84"/>
        </a:solidFill>
      </dgm:spPr>
      <dgm:t>
        <a:bodyPr/>
        <a:lstStyle/>
        <a:p>
          <a:r>
            <a:rPr lang="en-US" b="1" i="0" dirty="0">
              <a:latin typeface="Arial"/>
              <a:cs typeface="Arial"/>
            </a:rPr>
            <a:t>Operational Security</a:t>
          </a:r>
        </a:p>
      </dgm:t>
    </dgm:pt>
    <dgm:pt modelId="{8E6B7308-836E-104F-BAD0-3AA1CD04F4B5}" type="parTrans" cxnId="{AC5E0F32-08DA-5043-88F8-1BAABC7977F1}">
      <dgm:prSet/>
      <dgm:spPr/>
      <dgm:t>
        <a:bodyPr/>
        <a:lstStyle/>
        <a:p>
          <a:endParaRPr lang="en-US"/>
        </a:p>
      </dgm:t>
    </dgm:pt>
    <dgm:pt modelId="{E0D44238-0B54-3F4A-8E95-D9C55D3ED87A}" type="sibTrans" cxnId="{AC5E0F32-08DA-5043-88F8-1BAABC7977F1}">
      <dgm:prSet/>
      <dgm:spPr/>
      <dgm:t>
        <a:bodyPr/>
        <a:lstStyle/>
        <a:p>
          <a:endParaRPr lang="en-US"/>
        </a:p>
      </dgm:t>
    </dgm:pt>
    <dgm:pt modelId="{5BDE7A72-E658-CF41-BBE6-2FAF30D3F421}">
      <dgm:prSet/>
      <dgm:spPr>
        <a:solidFill>
          <a:srgbClr val="005A84"/>
        </a:solidFill>
      </dgm:spPr>
      <dgm:t>
        <a:bodyPr/>
        <a:lstStyle/>
        <a:p>
          <a:r>
            <a:rPr lang="en-US" b="1" i="0" dirty="0">
              <a:latin typeface="Arial"/>
              <a:cs typeface="Arial"/>
            </a:rPr>
            <a:t>Personnel Security</a:t>
          </a:r>
        </a:p>
      </dgm:t>
    </dgm:pt>
    <dgm:pt modelId="{39C971A2-3A3B-9A48-8955-B5F9E1E691C8}" type="parTrans" cxnId="{4B77ED3D-1C90-F147-8EB8-8494EEDE7ED3}">
      <dgm:prSet/>
      <dgm:spPr/>
      <dgm:t>
        <a:bodyPr/>
        <a:lstStyle/>
        <a:p>
          <a:endParaRPr lang="en-US"/>
        </a:p>
      </dgm:t>
    </dgm:pt>
    <dgm:pt modelId="{A392C645-8700-AF43-9D8F-ADF007D3793E}" type="sibTrans" cxnId="{4B77ED3D-1C90-F147-8EB8-8494EEDE7ED3}">
      <dgm:prSet/>
      <dgm:spPr/>
      <dgm:t>
        <a:bodyPr/>
        <a:lstStyle/>
        <a:p>
          <a:endParaRPr lang="en-US"/>
        </a:p>
      </dgm:t>
    </dgm:pt>
    <dgm:pt modelId="{EBDB5D89-98C4-124A-A59D-5E1B3EE14C46}">
      <dgm:prSet/>
      <dgm:spPr>
        <a:solidFill>
          <a:srgbClr val="005A84"/>
        </a:solidFill>
      </dgm:spPr>
      <dgm:t>
        <a:bodyPr/>
        <a:lstStyle/>
        <a:p>
          <a:r>
            <a:rPr lang="en-US" b="1" i="0" dirty="0">
              <a:latin typeface="Arial"/>
              <a:cs typeface="Arial"/>
            </a:rPr>
            <a:t>Product Security</a:t>
          </a:r>
        </a:p>
      </dgm:t>
    </dgm:pt>
    <dgm:pt modelId="{F7912404-F291-DE46-9D1A-1FC67F9B47F7}" type="parTrans" cxnId="{111B3531-18A4-A04B-B4D3-C0368AF900D2}">
      <dgm:prSet/>
      <dgm:spPr/>
      <dgm:t>
        <a:bodyPr/>
        <a:lstStyle/>
        <a:p>
          <a:endParaRPr lang="en-US"/>
        </a:p>
      </dgm:t>
    </dgm:pt>
    <dgm:pt modelId="{0FFBABC5-4A6E-E443-8D0C-83BA7D467DFB}" type="sibTrans" cxnId="{111B3531-18A4-A04B-B4D3-C0368AF900D2}">
      <dgm:prSet/>
      <dgm:spPr/>
      <dgm:t>
        <a:bodyPr/>
        <a:lstStyle/>
        <a:p>
          <a:endParaRPr lang="en-US"/>
        </a:p>
      </dgm:t>
    </dgm:pt>
    <dgm:pt modelId="{6CA2ED5D-6143-CA49-AA93-4E9687A8E01B}">
      <dgm:prSet/>
      <dgm:spPr>
        <a:solidFill>
          <a:srgbClr val="005A84"/>
        </a:solidFill>
      </dgm:spPr>
      <dgm:t>
        <a:bodyPr/>
        <a:lstStyle/>
        <a:p>
          <a:endParaRPr lang="en-US" b="1" i="0" dirty="0">
            <a:latin typeface="Arial"/>
            <a:cs typeface="Arial"/>
          </a:endParaRPr>
        </a:p>
      </dgm:t>
    </dgm:pt>
    <dgm:pt modelId="{2055BD9B-1D06-C346-B93C-0D619672EFBA}" type="parTrans" cxnId="{9DE4DD91-5743-714D-9C6B-68F9CC449363}">
      <dgm:prSet/>
      <dgm:spPr/>
      <dgm:t>
        <a:bodyPr/>
        <a:lstStyle/>
        <a:p>
          <a:endParaRPr lang="en-US"/>
        </a:p>
      </dgm:t>
    </dgm:pt>
    <dgm:pt modelId="{2A1BDE47-9DBC-5249-B1A7-3A16766FFA0F}" type="sibTrans" cxnId="{9DE4DD91-5743-714D-9C6B-68F9CC449363}">
      <dgm:prSet/>
      <dgm:spPr/>
      <dgm:t>
        <a:bodyPr/>
        <a:lstStyle/>
        <a:p>
          <a:endParaRPr lang="en-US"/>
        </a:p>
      </dgm:t>
    </dgm:pt>
    <dgm:pt modelId="{87D94700-945F-2D44-814D-FBEE46CEEB09}" type="pres">
      <dgm:prSet presAssocID="{A0D52E24-0BDC-A74C-816D-29C8CACC46BE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4375F7-D160-D846-8B61-AF90DAC29924}" type="pres">
      <dgm:prSet presAssocID="{A0D52E24-0BDC-A74C-816D-29C8CACC46BE}" presName="wedge1" presStyleLbl="node1" presStyleIdx="0" presStyleCnt="7"/>
      <dgm:spPr/>
      <dgm:t>
        <a:bodyPr/>
        <a:lstStyle/>
        <a:p>
          <a:endParaRPr lang="en-US"/>
        </a:p>
      </dgm:t>
    </dgm:pt>
    <dgm:pt modelId="{5B70B4E8-4C9D-7D4C-A344-DBEF856D1565}" type="pres">
      <dgm:prSet presAssocID="{A0D52E24-0BDC-A74C-816D-29C8CACC46BE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C695D9-D309-E841-90B6-CF6D4D6B58C5}" type="pres">
      <dgm:prSet presAssocID="{A0D52E24-0BDC-A74C-816D-29C8CACC46BE}" presName="wedge2" presStyleLbl="node1" presStyleIdx="1" presStyleCnt="7"/>
      <dgm:spPr/>
      <dgm:t>
        <a:bodyPr/>
        <a:lstStyle/>
        <a:p>
          <a:endParaRPr lang="en-US"/>
        </a:p>
      </dgm:t>
    </dgm:pt>
    <dgm:pt modelId="{573EBEFE-ED83-D947-BFF4-2EDB72E3CEEC}" type="pres">
      <dgm:prSet presAssocID="{A0D52E24-0BDC-A74C-816D-29C8CACC46BE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48F111-6FA8-B04E-84ED-DCE0BF3BF5FC}" type="pres">
      <dgm:prSet presAssocID="{A0D52E24-0BDC-A74C-816D-29C8CACC46BE}" presName="wedge3" presStyleLbl="node1" presStyleIdx="2" presStyleCnt="7"/>
      <dgm:spPr/>
      <dgm:t>
        <a:bodyPr/>
        <a:lstStyle/>
        <a:p>
          <a:endParaRPr lang="en-US"/>
        </a:p>
      </dgm:t>
    </dgm:pt>
    <dgm:pt modelId="{7978E144-CB7E-D646-B3E6-997A3D8C9367}" type="pres">
      <dgm:prSet presAssocID="{A0D52E24-0BDC-A74C-816D-29C8CACC46BE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6834DA-6CA2-3D45-8537-5B2A43A5E402}" type="pres">
      <dgm:prSet presAssocID="{A0D52E24-0BDC-A74C-816D-29C8CACC46BE}" presName="wedge4" presStyleLbl="node1" presStyleIdx="3" presStyleCnt="7"/>
      <dgm:spPr/>
      <dgm:t>
        <a:bodyPr/>
        <a:lstStyle/>
        <a:p>
          <a:endParaRPr lang="en-US"/>
        </a:p>
      </dgm:t>
    </dgm:pt>
    <dgm:pt modelId="{F8CC2B0A-4722-074F-B379-FCACC6999DD1}" type="pres">
      <dgm:prSet presAssocID="{A0D52E24-0BDC-A74C-816D-29C8CACC46BE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4654BA-1EF4-6C4E-AB81-AD18E97BF589}" type="pres">
      <dgm:prSet presAssocID="{A0D52E24-0BDC-A74C-816D-29C8CACC46BE}" presName="wedge5" presStyleLbl="node1" presStyleIdx="4" presStyleCnt="7"/>
      <dgm:spPr/>
      <dgm:t>
        <a:bodyPr/>
        <a:lstStyle/>
        <a:p>
          <a:endParaRPr lang="en-US"/>
        </a:p>
      </dgm:t>
    </dgm:pt>
    <dgm:pt modelId="{981CD8F1-EA71-A440-8623-08A0A9986B8A}" type="pres">
      <dgm:prSet presAssocID="{A0D52E24-0BDC-A74C-816D-29C8CACC46BE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C8567F-428F-3940-9BC6-48F5796EFB9A}" type="pres">
      <dgm:prSet presAssocID="{A0D52E24-0BDC-A74C-816D-29C8CACC46BE}" presName="wedge6" presStyleLbl="node1" presStyleIdx="5" presStyleCnt="7"/>
      <dgm:spPr/>
      <dgm:t>
        <a:bodyPr/>
        <a:lstStyle/>
        <a:p>
          <a:endParaRPr lang="en-US"/>
        </a:p>
      </dgm:t>
    </dgm:pt>
    <dgm:pt modelId="{FD7EE838-0755-404B-97F2-663EC4A20C6C}" type="pres">
      <dgm:prSet presAssocID="{A0D52E24-0BDC-A74C-816D-29C8CACC46BE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B4B46F-F0E1-E144-A1F5-ECEB13FEB8A5}" type="pres">
      <dgm:prSet presAssocID="{A0D52E24-0BDC-A74C-816D-29C8CACC46BE}" presName="wedge7" presStyleLbl="node1" presStyleIdx="6" presStyleCnt="7"/>
      <dgm:spPr/>
      <dgm:t>
        <a:bodyPr/>
        <a:lstStyle/>
        <a:p>
          <a:endParaRPr lang="en-US"/>
        </a:p>
      </dgm:t>
    </dgm:pt>
    <dgm:pt modelId="{C9FA8063-A1B2-3240-8CC1-FDF396FFEA96}" type="pres">
      <dgm:prSet presAssocID="{A0D52E24-0BDC-A74C-816D-29C8CACC46BE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EFF6EA0-C1AF-5B43-B1B9-9C2605B2A57E}" type="presOf" srcId="{5F549621-624C-AE46-8A90-7935C40D744A}" destId="{F8CC2B0A-4722-074F-B379-FCACC6999DD1}" srcOrd="1" destOrd="0" presId="urn:microsoft.com/office/officeart/2005/8/layout/chart3"/>
    <dgm:cxn modelId="{111B3531-18A4-A04B-B4D3-C0368AF900D2}" srcId="{A0D52E24-0BDC-A74C-816D-29C8CACC46BE}" destId="{EBDB5D89-98C4-124A-A59D-5E1B3EE14C46}" srcOrd="6" destOrd="0" parTransId="{F7912404-F291-DE46-9D1A-1FC67F9B47F7}" sibTransId="{0FFBABC5-4A6E-E443-8D0C-83BA7D467DFB}"/>
    <dgm:cxn modelId="{9DE4DD91-5743-714D-9C6B-68F9CC449363}" srcId="{A0D52E24-0BDC-A74C-816D-29C8CACC46BE}" destId="{6CA2ED5D-6143-CA49-AA93-4E9687A8E01B}" srcOrd="7" destOrd="0" parTransId="{2055BD9B-1D06-C346-B93C-0D619672EFBA}" sibTransId="{2A1BDE47-9DBC-5249-B1A7-3A16766FFA0F}"/>
    <dgm:cxn modelId="{E794E17C-1F90-8747-B8A8-15A72688FDF9}" type="presOf" srcId="{5C4E89C5-B9CB-B949-9FE6-8C843EEF8A16}" destId="{C54375F7-D160-D846-8B61-AF90DAC29924}" srcOrd="0" destOrd="0" presId="urn:microsoft.com/office/officeart/2005/8/layout/chart3"/>
    <dgm:cxn modelId="{AC5E0F32-08DA-5043-88F8-1BAABC7977F1}" srcId="{A0D52E24-0BDC-A74C-816D-29C8CACC46BE}" destId="{9E88FA6F-1872-554B-AFD0-ACA78E4A912A}" srcOrd="4" destOrd="0" parTransId="{8E6B7308-836E-104F-BAD0-3AA1CD04F4B5}" sibTransId="{E0D44238-0B54-3F4A-8E95-D9C55D3ED87A}"/>
    <dgm:cxn modelId="{F5558733-19EA-0B45-B230-33704645BA73}" type="presOf" srcId="{92D59AE1-2331-9D43-810B-658C99B45007}" destId="{0048F111-6FA8-B04E-84ED-DCE0BF3BF5FC}" srcOrd="0" destOrd="0" presId="urn:microsoft.com/office/officeart/2005/8/layout/chart3"/>
    <dgm:cxn modelId="{35469873-80F4-4845-BF0F-2FEC854CE9B6}" type="presOf" srcId="{5BDE7A72-E658-CF41-BBE6-2FAF30D3F421}" destId="{FD7EE838-0755-404B-97F2-663EC4A20C6C}" srcOrd="1" destOrd="0" presId="urn:microsoft.com/office/officeart/2005/8/layout/chart3"/>
    <dgm:cxn modelId="{9155D68F-2A2F-1B4D-976E-92BC07A44700}" type="presOf" srcId="{EBDB5D89-98C4-124A-A59D-5E1B3EE14C46}" destId="{F6B4B46F-F0E1-E144-A1F5-ECEB13FEB8A5}" srcOrd="0" destOrd="0" presId="urn:microsoft.com/office/officeart/2005/8/layout/chart3"/>
    <dgm:cxn modelId="{F723C6B6-6960-B64F-8A4E-BB9B2C82E3C6}" srcId="{A0D52E24-0BDC-A74C-816D-29C8CACC46BE}" destId="{5C4E89C5-B9CB-B949-9FE6-8C843EEF8A16}" srcOrd="0" destOrd="0" parTransId="{61A06BFE-E9DF-CA4E-88C4-C572961394AE}" sibTransId="{1712AB45-3341-B549-A5F2-3F3A34DD517C}"/>
    <dgm:cxn modelId="{0FC35960-6C29-BA4C-BD2A-00CD27D4A382}" type="presOf" srcId="{D7835D2A-A573-7345-BD68-3CFDD5502C86}" destId="{39C695D9-D309-E841-90B6-CF6D4D6B58C5}" srcOrd="0" destOrd="0" presId="urn:microsoft.com/office/officeart/2005/8/layout/chart3"/>
    <dgm:cxn modelId="{11C76EB5-B9BF-2442-BBE0-A600B494BEF2}" srcId="{A0D52E24-0BDC-A74C-816D-29C8CACC46BE}" destId="{5F549621-624C-AE46-8A90-7935C40D744A}" srcOrd="3" destOrd="0" parTransId="{2EBD5277-D952-C04D-B1E9-BF58EF32F77A}" sibTransId="{2B896B36-AA5E-9C42-81D4-A613D2F6A503}"/>
    <dgm:cxn modelId="{4B77ED3D-1C90-F147-8EB8-8494EEDE7ED3}" srcId="{A0D52E24-0BDC-A74C-816D-29C8CACC46BE}" destId="{5BDE7A72-E658-CF41-BBE6-2FAF30D3F421}" srcOrd="5" destOrd="0" parTransId="{39C971A2-3A3B-9A48-8955-B5F9E1E691C8}" sibTransId="{A392C645-8700-AF43-9D8F-ADF007D3793E}"/>
    <dgm:cxn modelId="{75EE39F9-4758-704A-A0A1-8252586C3680}" type="presOf" srcId="{5C4E89C5-B9CB-B949-9FE6-8C843EEF8A16}" destId="{5B70B4E8-4C9D-7D4C-A344-DBEF856D1565}" srcOrd="1" destOrd="0" presId="urn:microsoft.com/office/officeart/2005/8/layout/chart3"/>
    <dgm:cxn modelId="{6451F684-5A09-3543-A133-E4B8744FEF6B}" type="presOf" srcId="{5BDE7A72-E658-CF41-BBE6-2FAF30D3F421}" destId="{67C8567F-428F-3940-9BC6-48F5796EFB9A}" srcOrd="0" destOrd="0" presId="urn:microsoft.com/office/officeart/2005/8/layout/chart3"/>
    <dgm:cxn modelId="{D295F508-B3B3-B243-97A5-A771E2666E63}" type="presOf" srcId="{D7835D2A-A573-7345-BD68-3CFDD5502C86}" destId="{573EBEFE-ED83-D947-BFF4-2EDB72E3CEEC}" srcOrd="1" destOrd="0" presId="urn:microsoft.com/office/officeart/2005/8/layout/chart3"/>
    <dgm:cxn modelId="{F8D8946C-2E2D-9C4A-A5CD-1DA52413FD00}" type="presOf" srcId="{EBDB5D89-98C4-124A-A59D-5E1B3EE14C46}" destId="{C9FA8063-A1B2-3240-8CC1-FDF396FFEA96}" srcOrd="1" destOrd="0" presId="urn:microsoft.com/office/officeart/2005/8/layout/chart3"/>
    <dgm:cxn modelId="{04446954-5D6F-B248-8155-607679ABC63F}" type="presOf" srcId="{92D59AE1-2331-9D43-810B-658C99B45007}" destId="{7978E144-CB7E-D646-B3E6-997A3D8C9367}" srcOrd="1" destOrd="0" presId="urn:microsoft.com/office/officeart/2005/8/layout/chart3"/>
    <dgm:cxn modelId="{00908947-1257-D743-882C-0603A071B440}" type="presOf" srcId="{9E88FA6F-1872-554B-AFD0-ACA78E4A912A}" destId="{9C4654BA-1EF4-6C4E-AB81-AD18E97BF589}" srcOrd="0" destOrd="0" presId="urn:microsoft.com/office/officeart/2005/8/layout/chart3"/>
    <dgm:cxn modelId="{C2B74F97-A201-B642-8465-ED67F5BB7D1E}" type="presOf" srcId="{9E88FA6F-1872-554B-AFD0-ACA78E4A912A}" destId="{981CD8F1-EA71-A440-8623-08A0A9986B8A}" srcOrd="1" destOrd="0" presId="urn:microsoft.com/office/officeart/2005/8/layout/chart3"/>
    <dgm:cxn modelId="{58D72B87-AAF4-2A48-BCC1-CB994C7D148E}" srcId="{A0D52E24-0BDC-A74C-816D-29C8CACC46BE}" destId="{D7835D2A-A573-7345-BD68-3CFDD5502C86}" srcOrd="1" destOrd="0" parTransId="{BD1FE853-F3CE-444F-80D6-0FF1315DB170}" sibTransId="{5B79C8F9-27E9-A746-B223-67AB89D655CD}"/>
    <dgm:cxn modelId="{519E4366-D21F-E846-9F05-231932E3376A}" srcId="{A0D52E24-0BDC-A74C-816D-29C8CACC46BE}" destId="{92D59AE1-2331-9D43-810B-658C99B45007}" srcOrd="2" destOrd="0" parTransId="{48C829E7-9274-2344-AC3F-0DDCFBAD28BE}" sibTransId="{D6FEED65-2E8C-E945-B3F3-F08EECD13AD8}"/>
    <dgm:cxn modelId="{B36318DB-76ED-044B-805D-CBC49E32DAE3}" type="presOf" srcId="{5F549621-624C-AE46-8A90-7935C40D744A}" destId="{7B6834DA-6CA2-3D45-8537-5B2A43A5E402}" srcOrd="0" destOrd="0" presId="urn:microsoft.com/office/officeart/2005/8/layout/chart3"/>
    <dgm:cxn modelId="{E073BA9B-0719-8145-B142-804BF30418E4}" type="presOf" srcId="{A0D52E24-0BDC-A74C-816D-29C8CACC46BE}" destId="{87D94700-945F-2D44-814D-FBEE46CEEB09}" srcOrd="0" destOrd="0" presId="urn:microsoft.com/office/officeart/2005/8/layout/chart3"/>
    <dgm:cxn modelId="{4E5241E2-87B6-B546-8A1D-62879183A443}" type="presParOf" srcId="{87D94700-945F-2D44-814D-FBEE46CEEB09}" destId="{C54375F7-D160-D846-8B61-AF90DAC29924}" srcOrd="0" destOrd="0" presId="urn:microsoft.com/office/officeart/2005/8/layout/chart3"/>
    <dgm:cxn modelId="{3C3EBDF7-B10D-D34A-ABF1-2C0DE0A5C49A}" type="presParOf" srcId="{87D94700-945F-2D44-814D-FBEE46CEEB09}" destId="{5B70B4E8-4C9D-7D4C-A344-DBEF856D1565}" srcOrd="1" destOrd="0" presId="urn:microsoft.com/office/officeart/2005/8/layout/chart3"/>
    <dgm:cxn modelId="{71EFA96B-176D-5343-B547-E87DC71CF12A}" type="presParOf" srcId="{87D94700-945F-2D44-814D-FBEE46CEEB09}" destId="{39C695D9-D309-E841-90B6-CF6D4D6B58C5}" srcOrd="2" destOrd="0" presId="urn:microsoft.com/office/officeart/2005/8/layout/chart3"/>
    <dgm:cxn modelId="{E9AB2E95-44F5-CD44-8580-11341E5CA104}" type="presParOf" srcId="{87D94700-945F-2D44-814D-FBEE46CEEB09}" destId="{573EBEFE-ED83-D947-BFF4-2EDB72E3CEEC}" srcOrd="3" destOrd="0" presId="urn:microsoft.com/office/officeart/2005/8/layout/chart3"/>
    <dgm:cxn modelId="{54A8CD80-7DD1-EE41-9EF9-B8CB37F2F0DA}" type="presParOf" srcId="{87D94700-945F-2D44-814D-FBEE46CEEB09}" destId="{0048F111-6FA8-B04E-84ED-DCE0BF3BF5FC}" srcOrd="4" destOrd="0" presId="urn:microsoft.com/office/officeart/2005/8/layout/chart3"/>
    <dgm:cxn modelId="{DA7793D1-5121-D040-B268-10C1A298A27F}" type="presParOf" srcId="{87D94700-945F-2D44-814D-FBEE46CEEB09}" destId="{7978E144-CB7E-D646-B3E6-997A3D8C9367}" srcOrd="5" destOrd="0" presId="urn:microsoft.com/office/officeart/2005/8/layout/chart3"/>
    <dgm:cxn modelId="{0103173C-4B76-FA40-A5DD-9CA710E554E5}" type="presParOf" srcId="{87D94700-945F-2D44-814D-FBEE46CEEB09}" destId="{7B6834DA-6CA2-3D45-8537-5B2A43A5E402}" srcOrd="6" destOrd="0" presId="urn:microsoft.com/office/officeart/2005/8/layout/chart3"/>
    <dgm:cxn modelId="{6C751AFE-B628-4A48-A9A3-C7DE61D9E64B}" type="presParOf" srcId="{87D94700-945F-2D44-814D-FBEE46CEEB09}" destId="{F8CC2B0A-4722-074F-B379-FCACC6999DD1}" srcOrd="7" destOrd="0" presId="urn:microsoft.com/office/officeart/2005/8/layout/chart3"/>
    <dgm:cxn modelId="{9AF3B62B-DB4E-1F4A-8B22-F1C331DF39EB}" type="presParOf" srcId="{87D94700-945F-2D44-814D-FBEE46CEEB09}" destId="{9C4654BA-1EF4-6C4E-AB81-AD18E97BF589}" srcOrd="8" destOrd="0" presId="urn:microsoft.com/office/officeart/2005/8/layout/chart3"/>
    <dgm:cxn modelId="{8678494D-349D-9749-9582-45DA031B23CD}" type="presParOf" srcId="{87D94700-945F-2D44-814D-FBEE46CEEB09}" destId="{981CD8F1-EA71-A440-8623-08A0A9986B8A}" srcOrd="9" destOrd="0" presId="urn:microsoft.com/office/officeart/2005/8/layout/chart3"/>
    <dgm:cxn modelId="{B8D39B5C-BCFD-0143-A6A6-056C8B66F66D}" type="presParOf" srcId="{87D94700-945F-2D44-814D-FBEE46CEEB09}" destId="{67C8567F-428F-3940-9BC6-48F5796EFB9A}" srcOrd="10" destOrd="0" presId="urn:microsoft.com/office/officeart/2005/8/layout/chart3"/>
    <dgm:cxn modelId="{3FF0FE5D-2E8F-614B-A284-6DB71A4010C4}" type="presParOf" srcId="{87D94700-945F-2D44-814D-FBEE46CEEB09}" destId="{FD7EE838-0755-404B-97F2-663EC4A20C6C}" srcOrd="11" destOrd="0" presId="urn:microsoft.com/office/officeart/2005/8/layout/chart3"/>
    <dgm:cxn modelId="{8C500431-E971-F348-BA3A-E3A8B27E9C6A}" type="presParOf" srcId="{87D94700-945F-2D44-814D-FBEE46CEEB09}" destId="{F6B4B46F-F0E1-E144-A1F5-ECEB13FEB8A5}" srcOrd="12" destOrd="0" presId="urn:microsoft.com/office/officeart/2005/8/layout/chart3"/>
    <dgm:cxn modelId="{F7885DE0-EBC5-9C42-93D9-810977244DEF}" type="presParOf" srcId="{87D94700-945F-2D44-814D-FBEE46CEEB09}" destId="{C9FA8063-A1B2-3240-8CC1-FDF396FFEA96}" srcOrd="1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64676" y="6521312"/>
            <a:ext cx="4331812" cy="34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66" tIns="46533" rIns="93066" bIns="46533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98098577-6C5B-4781-A64D-36C760EC96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746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31812" cy="34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66" tIns="46533" rIns="93066" bIns="46533" numCol="1" anchor="t" anchorCtr="0" compatLnSpc="1">
            <a:prstTxWarp prst="textNoShape">
              <a:avLst/>
            </a:prstTxWarp>
          </a:bodyPr>
          <a:lstStyle>
            <a:lvl1pPr>
              <a:defRPr sz="1300" dirty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64676" y="0"/>
            <a:ext cx="4331812" cy="34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66" tIns="46533" rIns="93066" bIns="46533" numCol="1" anchor="t" anchorCtr="0" compatLnSpc="1">
            <a:prstTxWarp prst="textNoShape">
              <a:avLst/>
            </a:prstTxWarp>
          </a:bodyPr>
          <a:lstStyle>
            <a:lvl1pPr algn="r">
              <a:defRPr sz="1300" dirty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82950" y="515938"/>
            <a:ext cx="3432175" cy="2573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32866" y="3260657"/>
            <a:ext cx="7330759" cy="308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66" tIns="46533" rIns="93066" bIns="465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521312"/>
            <a:ext cx="4331812" cy="34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66" tIns="46533" rIns="93066" bIns="46533" numCol="1" anchor="b" anchorCtr="0" compatLnSpc="1">
            <a:prstTxWarp prst="textNoShape">
              <a:avLst/>
            </a:prstTxWarp>
          </a:bodyPr>
          <a:lstStyle>
            <a:lvl1pPr>
              <a:defRPr sz="1300" dirty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64676" y="6521312"/>
            <a:ext cx="4331812" cy="34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66" tIns="46533" rIns="93066" bIns="46533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8B753CC1-2A44-458D-B07F-5715536857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4500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DD0AFB-DA8F-FF49-91F4-88A9C37E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759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753CC1-2A44-458D-B07F-5715536857D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330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NCSA = National Cyber Security Alliance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753CC1-2A44-458D-B07F-5715536857D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132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nvlpubs.nist.gov</a:t>
            </a:r>
            <a:r>
              <a:rPr lang="en-US" dirty="0"/>
              <a:t>/</a:t>
            </a:r>
            <a:r>
              <a:rPr lang="en-US" dirty="0" err="1"/>
              <a:t>nistpubs</a:t>
            </a:r>
            <a:r>
              <a:rPr lang="en-US" dirty="0"/>
              <a:t>/</a:t>
            </a:r>
            <a:r>
              <a:rPr lang="en-US" dirty="0" err="1"/>
              <a:t>SpecialPublications</a:t>
            </a:r>
            <a:r>
              <a:rPr lang="en-US" dirty="0"/>
              <a:t>/NIST.SP.800-61r2.pdf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753CC1-2A44-458D-B07F-5715536857D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076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also PACE: primary, alternate, contingent, emergency</a:t>
            </a:r>
          </a:p>
          <a:p>
            <a:r>
              <a:rPr lang="en-US" dirty="0"/>
              <a:t>Consider recovery point objective (RPO) and recovery time objective (RTO)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4E0E0-FCAC-42D8-BAD2-15F3842B3B4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372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rgbClr val="69913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 b="0">
              <a:solidFill>
                <a:schemeClr val="tx1"/>
              </a:solidFill>
              <a:latin typeface="Times New Roman" pitchFamily="18" charset="0"/>
              <a:ea typeface="MS Gothic" pitchFamily="49" charset="-128"/>
              <a:cs typeface="Arial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 b="0">
              <a:solidFill>
                <a:schemeClr val="tx1"/>
              </a:solidFill>
              <a:latin typeface="Times New Roman" pitchFamily="18" charset="0"/>
              <a:ea typeface="MS Gothic" pitchFamily="49" charset="-128"/>
              <a:cs typeface="Arial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20000"/>
                </a:spcBef>
                <a:buClr>
                  <a:schemeClr val="tx1"/>
                </a:buClr>
                <a:buSzPct val="75000"/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20000"/>
                </a:spcBef>
                <a:buClr>
                  <a:schemeClr val="tx1"/>
                </a:buClr>
                <a:buSzPct val="75000"/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</p:grpSp>
      <p:pic>
        <p:nvPicPr>
          <p:cNvPr id="9" name="Picture 15" descr="Logo_CAMT_308+576.bmp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2050" y="246063"/>
            <a:ext cx="3876675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442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rgbClr val="005A84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4426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36625" y="1425575"/>
            <a:ext cx="7772400" cy="1143000"/>
          </a:xfrm>
        </p:spPr>
        <p:txBody>
          <a:bodyPr anchor="ctr"/>
          <a:lstStyle>
            <a:lvl1pPr algn="ctr">
              <a:defRPr sz="3600">
                <a:solidFill>
                  <a:srgbClr val="005A8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dt" sz="quarter" idx="10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6EA2CE9-4876-4FD6-92CF-A4293C2912F7}" type="datetime1">
              <a:rPr lang="en-US"/>
              <a:pPr>
                <a:defRPr/>
              </a:pPr>
              <a:t>5/28/2021</a:t>
            </a:fld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9525" y="6359525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9874912D-AE5D-4B68-8370-5782B336F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670DE-C25F-43C3-A801-040F086DB6FC}" type="datetime1">
              <a:rPr lang="en-US"/>
              <a:pPr>
                <a:defRPr/>
              </a:pPr>
              <a:t>5/28/2021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CAMT© Proprietary Information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CCE37-892B-44FB-9028-257F41EF12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1475" y="903288"/>
            <a:ext cx="2193925" cy="51927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938" y="903288"/>
            <a:ext cx="6434137" cy="51927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C4E3F-9A1C-4779-A1FE-029ED405E5F5}" type="datetime1">
              <a:rPr lang="en-US"/>
              <a:pPr>
                <a:defRPr/>
              </a:pPr>
              <a:t>5/28/2021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CAMT© Proprietary Information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DC3E3-6E96-4818-AC8F-DCB18BCFC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8" y="903288"/>
            <a:ext cx="4478337" cy="436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2362200"/>
            <a:ext cx="3924300" cy="3733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1100" y="2362200"/>
            <a:ext cx="3924300" cy="3733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45567-DFF3-4C27-A3B5-9A8C433A5D4D}" type="datetime1">
              <a:rPr lang="en-US"/>
              <a:pPr>
                <a:defRPr/>
              </a:pPr>
              <a:t>5/28/2021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CAMT© Proprietary Information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0E4B5-9FA5-46E7-A8B0-484BDD049B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34938" y="903288"/>
            <a:ext cx="8780462" cy="5192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17968-2440-4C56-A14F-34778FB3D94F}" type="datetime1">
              <a:rPr lang="en-US"/>
              <a:pPr>
                <a:defRPr/>
              </a:pPr>
              <a:t>5/28/2021</a:t>
            </a:fld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CAMT© Proprietary Information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6BA68-75C9-4505-A025-1DF0F95531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6411" y="3115573"/>
            <a:ext cx="6795168" cy="1470025"/>
          </a:xfrm>
        </p:spPr>
        <p:txBody>
          <a:bodyPr/>
          <a:lstStyle>
            <a:lvl1pPr>
              <a:defRPr b="1"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6410" y="4719052"/>
            <a:ext cx="6795169" cy="91974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6A22-854C-0248-816F-7A167F578F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24720" y="6595394"/>
            <a:ext cx="2895600" cy="365125"/>
          </a:xfrm>
        </p:spPr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Manufacturer’s Edge © Proprietary Information</a:t>
            </a:r>
          </a:p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C0B8-5060-824F-870B-F58FB93A93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471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24720" y="6595394"/>
            <a:ext cx="2895600" cy="365125"/>
          </a:xfrm>
        </p:spPr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Manufacturer’s Edge © Proprietary Information</a:t>
            </a:r>
          </a:p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C0B8-5060-824F-870B-F58FB93A93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628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6A22-854C-0248-816F-7A167F578F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C0B8-5060-824F-870B-F58FB93A93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561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6A22-854C-0248-816F-7A167F578F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C0B8-5060-824F-870B-F58FB93A93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779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6A22-854C-0248-816F-7A167F578F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C0B8-5060-824F-870B-F58FB93A93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09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6A22-854C-0248-816F-7A167F578F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C0B8-5060-824F-870B-F58FB93A93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340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71F06-6D6C-463B-A7B5-24FF8CF8ECBF}" type="datetime1">
              <a:rPr lang="en-US"/>
              <a:pPr>
                <a:defRPr/>
              </a:pPr>
              <a:t>5/28/2021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CAMT© Proprietary Information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62517-105D-4C24-BF69-1072429ED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6A22-854C-0248-816F-7A167F578F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C0B8-5060-824F-870B-F58FB93A93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42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6A22-854C-0248-816F-7A167F578F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C0B8-5060-824F-870B-F58FB93A93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432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6A22-854C-0248-816F-7A167F578F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C0B8-5060-824F-870B-F58FB93A93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2825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6A22-854C-0248-816F-7A167F578F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C0B8-5060-824F-870B-F58FB93A93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113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6A22-854C-0248-816F-7A167F578F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C0B8-5060-824F-870B-F58FB93A93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1877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rgbClr val="ACEA7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dirty="0">
              <a:ea typeface="MS Gothic" pitchFamily="49" charset="-128"/>
              <a:cs typeface="Arial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dirty="0">
              <a:ea typeface="MS Gothic" pitchFamily="49" charset="-128"/>
              <a:cs typeface="Arial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20000"/>
                </a:spcBef>
                <a:buClr>
                  <a:schemeClr val="tx1"/>
                </a:buClr>
                <a:buSzPct val="75000"/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20000"/>
                </a:spcBef>
                <a:buClr>
                  <a:schemeClr val="tx1"/>
                </a:buClr>
                <a:buSzPct val="75000"/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</p:grpSp>
      <p:pic>
        <p:nvPicPr>
          <p:cNvPr id="9" name="Picture 1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4513" y="247650"/>
            <a:ext cx="3100387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442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4426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36625" y="1425575"/>
            <a:ext cx="7772400" cy="1143000"/>
          </a:xfrm>
        </p:spPr>
        <p:txBody>
          <a:bodyPr anchor="ctr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dt" sz="quarter" idx="10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E9D29BD-66AC-4975-AD99-CC00FC233363}" type="datetime1">
              <a:rPr lang="en-US"/>
              <a:pPr>
                <a:defRPr/>
              </a:pPr>
              <a:t>5/28/2021</a:t>
            </a:fld>
            <a:endParaRPr lang="en-US" dirty="0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9525" y="6359525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A16FF155-7C89-4C4D-99DD-85C1305A3B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307B2-3370-44AF-BB1D-779766C106A2}" type="datetime1">
              <a:rPr lang="en-US"/>
              <a:pPr>
                <a:defRPr/>
              </a:pPr>
              <a:t>5/28/2021</a:t>
            </a:fld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CAMT© Proprietary Information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7D1F3-E0CD-4E15-A84C-6B09E9F7DE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0B1E4-67E9-4BD9-88D8-150EFD32AC45}" type="datetime1">
              <a:rPr lang="en-US"/>
              <a:pPr>
                <a:defRPr/>
              </a:pPr>
              <a:t>5/28/2021</a:t>
            </a:fld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CAMT© Proprietary Information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F6EB7-B254-49C0-B75A-77BC8392D4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362200"/>
            <a:ext cx="39243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1100" y="2362200"/>
            <a:ext cx="39243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FEAF7-A470-4DDE-8C18-6BE97A6A2C4E}" type="datetime1">
              <a:rPr lang="en-US"/>
              <a:pPr>
                <a:defRPr/>
              </a:pPr>
              <a:t>5/28/2021</a:t>
            </a:fld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CAMT© Proprietary Information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7B352-5B3D-41A1-AE04-4E04E85FAD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D7304-BB6B-4777-8911-3543DCCBE95C}" type="datetime1">
              <a:rPr lang="en-US"/>
              <a:pPr>
                <a:defRPr/>
              </a:pPr>
              <a:t>5/28/2021</a:t>
            </a:fld>
            <a:endParaRPr lang="en-US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CAMT© Proprietary Information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B44DE-3813-435E-8FED-D5CF05A2CC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B35C7-C95B-4833-B5BE-58B604A5A046}" type="datetime1">
              <a:rPr lang="en-US"/>
              <a:pPr>
                <a:defRPr/>
              </a:pPr>
              <a:t>5/28/2021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CAMT© Proprietary Information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A8E73-B4B2-44FD-9378-94F85DDA4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B069B-DEB7-4E56-98EE-2AE68B36BB48}" type="datetime1">
              <a:rPr lang="en-US"/>
              <a:pPr>
                <a:defRPr/>
              </a:pPr>
              <a:t>5/28/2021</a:t>
            </a:fld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CAMT© Proprietary Information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DE2F7-9778-48AB-8B6A-D8BD2BB7A9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2D9DA-3050-4777-95A7-7B787034D40C}" type="datetime1">
              <a:rPr lang="en-US"/>
              <a:pPr>
                <a:defRPr/>
              </a:pPr>
              <a:t>5/28/2021</a:t>
            </a:fld>
            <a:endParaRPr lang="en-US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CAMT© Proprietary Information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D2D54-E28D-4727-A9C1-7D27D9AA95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F437D-2621-4C99-ABD2-06807BCE0FCD}" type="datetime1">
              <a:rPr lang="en-US"/>
              <a:pPr>
                <a:defRPr/>
              </a:pPr>
              <a:t>5/28/2021</a:t>
            </a:fld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CAMT© Proprietary Information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9C27F-C3DD-4EC5-9C0B-6AA21BBBC8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E31F6-57DA-4C0B-8D48-F7A5AF944B33}" type="datetime1">
              <a:rPr lang="en-US"/>
              <a:pPr>
                <a:defRPr/>
              </a:pPr>
              <a:t>5/28/2021</a:t>
            </a:fld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CAMT© Proprietary Information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22B14-30E9-4B62-95EF-FBD76E2E4B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793DD-1148-4E75-9A78-76F0CC13081A}" type="datetime1">
              <a:rPr lang="en-US"/>
              <a:pPr>
                <a:defRPr/>
              </a:pPr>
              <a:t>5/28/2021</a:t>
            </a:fld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CAMT© Proprietary Information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4C6D5-6ADA-4A33-8515-6406EE5785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1475" y="903288"/>
            <a:ext cx="2193925" cy="51927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938" y="903288"/>
            <a:ext cx="6434137" cy="51927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76592-B3AF-4431-9E6E-5807A29FBEA9}" type="datetime1">
              <a:rPr lang="en-US"/>
              <a:pPr>
                <a:defRPr/>
              </a:pPr>
              <a:t>5/28/2021</a:t>
            </a:fld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CAMT© Proprietary Information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82FDC-E86C-431B-8E2E-996C0031DD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8" y="903288"/>
            <a:ext cx="4478337" cy="436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2362200"/>
            <a:ext cx="3924300" cy="3733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1100" y="2362200"/>
            <a:ext cx="3924300" cy="3733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B2523-8D63-4DE2-B165-5D2295DDDEFB}" type="datetime1">
              <a:rPr lang="en-US"/>
              <a:pPr>
                <a:defRPr/>
              </a:pPr>
              <a:t>5/28/2021</a:t>
            </a:fld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CAMT© Proprietary Information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CFD42-A2EE-4D2D-A4B1-DB1506DEF2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34938" y="903288"/>
            <a:ext cx="8780462" cy="5192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B14BF-3E92-4555-832D-76DDC437CA35}" type="datetime1">
              <a:rPr lang="en-US"/>
              <a:pPr>
                <a:defRPr/>
              </a:pPr>
              <a:t>5/28/2021</a:t>
            </a:fld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CAMT© Proprietary Information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83357-AEEF-4D54-8171-4A61CD8C83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19689"/>
            <a:ext cx="7086600" cy="1470025"/>
          </a:xfrm>
        </p:spPr>
        <p:txBody>
          <a:bodyPr/>
          <a:lstStyle>
            <a:lvl1pPr algn="l">
              <a:defRPr b="1">
                <a:solidFill>
                  <a:srgbClr val="48772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26000"/>
            <a:ext cx="6400800" cy="812800"/>
          </a:xfrm>
        </p:spPr>
        <p:txBody>
          <a:bodyPr/>
          <a:lstStyle>
            <a:lvl1pPr marL="0" indent="0" algn="l">
              <a:buNone/>
              <a:defRPr>
                <a:solidFill>
                  <a:srgbClr val="487729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5E39-FD68-454C-AD0B-4A47340C6D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5BD8-B1CB-DF45-A652-0CDE910989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583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5E39-FD68-454C-AD0B-4A47340C6D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5BD8-B1CB-DF45-A652-0CDE910989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249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362200"/>
            <a:ext cx="39243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1100" y="2362200"/>
            <a:ext cx="39243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11982-18BC-416A-9BC8-77E71751105B}" type="datetime1">
              <a:rPr lang="en-US"/>
              <a:pPr>
                <a:defRPr/>
              </a:pPr>
              <a:t>5/28/2021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CAMT© Proprietary Information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8063D-7B66-4738-918B-14EB90D4DA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5E39-FD68-454C-AD0B-4A47340C6D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5BD8-B1CB-DF45-A652-0CDE910989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6576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5E39-FD68-454C-AD0B-4A47340C6D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5BD8-B1CB-DF45-A652-0CDE910989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2371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5E39-FD68-454C-AD0B-4A47340C6D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5BD8-B1CB-DF45-A652-0CDE910989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1389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5E39-FD68-454C-AD0B-4A47340C6D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5BD8-B1CB-DF45-A652-0CDE910989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036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5E39-FD68-454C-AD0B-4A47340C6D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5BD8-B1CB-DF45-A652-0CDE910989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4391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5E39-FD68-454C-AD0B-4A47340C6D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5BD8-B1CB-DF45-A652-0CDE910989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4820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5E39-FD68-454C-AD0B-4A47340C6D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5BD8-B1CB-DF45-A652-0CDE910989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8791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5E39-FD68-454C-AD0B-4A47340C6D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5BD8-B1CB-DF45-A652-0CDE910989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9516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5E39-FD68-454C-AD0B-4A47340C6D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5BD8-B1CB-DF45-A652-0CDE910989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2325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19689"/>
            <a:ext cx="7086600" cy="1470025"/>
          </a:xfrm>
        </p:spPr>
        <p:txBody>
          <a:bodyPr/>
          <a:lstStyle>
            <a:lvl1pPr algn="l">
              <a:defRPr b="1">
                <a:solidFill>
                  <a:srgbClr val="48772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26000"/>
            <a:ext cx="6400800" cy="812800"/>
          </a:xfrm>
        </p:spPr>
        <p:txBody>
          <a:bodyPr/>
          <a:lstStyle>
            <a:lvl1pPr marL="0" indent="0" algn="l">
              <a:buNone/>
              <a:defRPr>
                <a:solidFill>
                  <a:srgbClr val="487729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5E39-FD68-454C-AD0B-4A47340C6D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5BD8-B1CB-DF45-A652-0CDE910989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45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4AF94-1824-4EA6-A22E-669C9D523DE1}" type="datetime1">
              <a:rPr lang="en-US"/>
              <a:pPr>
                <a:defRPr/>
              </a:pPr>
              <a:t>5/28/2021</a:t>
            </a:fld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CAMT© Proprietary Information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A39A3-0473-4735-B92F-DFC7D99DB7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5E39-FD68-454C-AD0B-4A47340C6D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5BD8-B1CB-DF45-A652-0CDE910989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226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5E39-FD68-454C-AD0B-4A47340C6D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5BD8-B1CB-DF45-A652-0CDE910989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1332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5E39-FD68-454C-AD0B-4A47340C6D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5BD8-B1CB-DF45-A652-0CDE910989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2934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5E39-FD68-454C-AD0B-4A47340C6D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5BD8-B1CB-DF45-A652-0CDE910989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706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5E39-FD68-454C-AD0B-4A47340C6D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5BD8-B1CB-DF45-A652-0CDE910989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6071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5E39-FD68-454C-AD0B-4A47340C6D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5BD8-B1CB-DF45-A652-0CDE910989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3993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5E39-FD68-454C-AD0B-4A47340C6D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5BD8-B1CB-DF45-A652-0CDE910989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8981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5E39-FD68-454C-AD0B-4A47340C6D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5BD8-B1CB-DF45-A652-0CDE910989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5779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5E39-FD68-454C-AD0B-4A47340C6D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5BD8-B1CB-DF45-A652-0CDE910989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610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5E39-FD68-454C-AD0B-4A47340C6D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5BD8-B1CB-DF45-A652-0CDE910989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067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7DD06-F30D-48AB-A7F1-07D738BBA1C9}" type="datetime1">
              <a:rPr lang="en-US"/>
              <a:pPr>
                <a:defRPr/>
              </a:pPr>
              <a:t>5/28/2021</a:t>
            </a:fld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CAMT© Proprietary Information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39950-FEE9-4BD4-AA43-FBED194367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19689"/>
            <a:ext cx="7086600" cy="1470025"/>
          </a:xfrm>
        </p:spPr>
        <p:txBody>
          <a:bodyPr/>
          <a:lstStyle>
            <a:lvl1pPr algn="l">
              <a:defRPr b="1">
                <a:solidFill>
                  <a:srgbClr val="487729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26000"/>
            <a:ext cx="6400800" cy="812800"/>
          </a:xfrm>
        </p:spPr>
        <p:txBody>
          <a:bodyPr/>
          <a:lstStyle>
            <a:lvl1pPr marL="0" indent="0" algn="l">
              <a:buNone/>
              <a:defRPr>
                <a:solidFill>
                  <a:srgbClr val="487729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5E39-FD68-454C-AD0B-4A47340C6DA1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5BD8-B1CB-DF45-A652-0CDE9109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560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5E39-FD68-454C-AD0B-4A47340C6DA1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5BD8-B1CB-DF45-A652-0CDE9109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762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5E39-FD68-454C-AD0B-4A47340C6DA1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5BD8-B1CB-DF45-A652-0CDE9109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196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5E39-FD68-454C-AD0B-4A47340C6DA1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5BD8-B1CB-DF45-A652-0CDE9109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7298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5E39-FD68-454C-AD0B-4A47340C6DA1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5BD8-B1CB-DF45-A652-0CDE9109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236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5E39-FD68-454C-AD0B-4A47340C6DA1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5BD8-B1CB-DF45-A652-0CDE9109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078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5E39-FD68-454C-AD0B-4A47340C6DA1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5BD8-B1CB-DF45-A652-0CDE9109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356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5E39-FD68-454C-AD0B-4A47340C6DA1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5BD8-B1CB-DF45-A652-0CDE9109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0789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5E39-FD68-454C-AD0B-4A47340C6DA1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5BD8-B1CB-DF45-A652-0CDE9109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080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5E39-FD68-454C-AD0B-4A47340C6DA1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5BD8-B1CB-DF45-A652-0CDE9109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8F6B7-1E5D-418B-B085-B9756C1F5C96}" type="datetime1">
              <a:rPr lang="en-US"/>
              <a:pPr>
                <a:defRPr/>
              </a:pPr>
              <a:t>5/28/2021</a:t>
            </a:fld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CAMT© Proprietary Information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0C4C7-8C57-4C0D-83B6-B85BA25F90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5E39-FD68-454C-AD0B-4A47340C6DA1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5BD8-B1CB-DF45-A652-0CDE9109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8855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9141A6F0-34A9-45B6-BDE9-6DD571AD89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0"/>
            <a:ext cx="5649913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763051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at top w wate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A3AF836-90B6-4CA9-980A-872E7063E8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268413"/>
            <a:ext cx="43211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F386D26-DFA7-45F5-8173-D58A887862E8}"/>
              </a:ext>
            </a:extLst>
          </p:cNvPr>
          <p:cNvSpPr/>
          <p:nvPr userDrawn="1"/>
        </p:nvSpPr>
        <p:spPr>
          <a:xfrm>
            <a:off x="0" y="0"/>
            <a:ext cx="9144000" cy="1143000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04473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6411" y="3115573"/>
            <a:ext cx="6795168" cy="1470025"/>
          </a:xfrm>
        </p:spPr>
        <p:txBody>
          <a:bodyPr/>
          <a:lstStyle>
            <a:lvl1pPr>
              <a:defRPr b="1"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6410" y="4719052"/>
            <a:ext cx="6795169" cy="91974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6A22-854C-0248-816F-7A167F578F71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24720" y="6595394"/>
            <a:ext cx="2895600" cy="365125"/>
          </a:xfrm>
        </p:spPr>
        <p:txBody>
          <a:bodyPr/>
          <a:lstStyle/>
          <a:p>
            <a:r>
              <a:rPr lang="en-US"/>
              <a:t>Manufacturer’s Edge © Proprietary Information</a:t>
            </a:r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C0B8-5060-824F-870B-F58FB93A9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372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24720" y="6595394"/>
            <a:ext cx="2895600" cy="365125"/>
          </a:xfrm>
        </p:spPr>
        <p:txBody>
          <a:bodyPr/>
          <a:lstStyle/>
          <a:p>
            <a:r>
              <a:rPr lang="en-US"/>
              <a:t>Manufacturer’s Edge © Proprietary Information</a:t>
            </a:r>
          </a:p>
          <a:p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xmlns="" id="{FD72C122-B8E1-0D4A-B1E9-B11F8CDBA4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6126163"/>
            <a:ext cx="1771650" cy="56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589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6A22-854C-0248-816F-7A167F578F71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C0B8-5060-824F-870B-F58FB93A9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059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6A22-854C-0248-816F-7A167F578F71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C0B8-5060-824F-870B-F58FB93A9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285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6A22-854C-0248-816F-7A167F578F71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C0B8-5060-824F-870B-F58FB93A9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20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6A22-854C-0248-816F-7A167F578F71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C0B8-5060-824F-870B-F58FB93A9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525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6A22-854C-0248-816F-7A167F578F71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C0B8-5060-824F-870B-F58FB93A9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68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DF152-BCC5-4A70-9728-0710C38D288A}" type="datetime1">
              <a:rPr lang="en-US"/>
              <a:pPr>
                <a:defRPr/>
              </a:pPr>
              <a:t>5/28/2021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CAMT© Proprietary Information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9F2EC-94AC-482E-9BB8-5F0F2C669A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6A22-854C-0248-816F-7A167F578F71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C0B8-5060-824F-870B-F58FB93A9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489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6A22-854C-0248-816F-7A167F578F71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C0B8-5060-824F-870B-F58FB93A9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3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6A22-854C-0248-816F-7A167F578F71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C0B8-5060-824F-870B-F58FB93A9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259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6A22-854C-0248-816F-7A167F578F71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DC0B8-5060-824F-870B-F58FB93A9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192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ation Title">
    <p:bg>
      <p:bgPr>
        <a:gradFill rotWithShape="0">
          <a:gsLst>
            <a:gs pos="0">
              <a:srgbClr val="82B7E4"/>
            </a:gs>
            <a:gs pos="100000">
              <a:schemeClr val="accent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6AE9DAA0-F7F2-49E2-9732-15BE7C5C01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0"/>
            <a:ext cx="5649913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13132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ation w line">
    <p:bg>
      <p:bgPr>
        <a:gradFill rotWithShape="0">
          <a:gsLst>
            <a:gs pos="0">
              <a:srgbClr val="82B7E4"/>
            </a:gs>
            <a:gs pos="100000">
              <a:schemeClr val="accent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87399A2-82F1-4E7E-978E-BA8ADC397D69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304800" y="1143000"/>
            <a:ext cx="8458200" cy="4603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" name="Picture 4">
            <a:extLst>
              <a:ext uri="{FF2B5EF4-FFF2-40B4-BE49-F238E27FC236}">
                <a16:creationId xmlns:a16="http://schemas.microsoft.com/office/drawing/2014/main" xmlns="" id="{31C5FE25-D1FE-4446-9165-73969521D1A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6324600" y="6019800"/>
            <a:ext cx="257175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4196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4678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19038E3B-F91A-4629-BAA6-BF4E26778CB1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79389" y="1268413"/>
            <a:ext cx="8785224" cy="4824412"/>
          </a:xfrm>
        </p:spPr>
        <p:txBody>
          <a:bodyPr/>
          <a:lstStyle/>
          <a:p>
            <a:pPr lvl="0"/>
            <a:r>
              <a:rPr lang="en-US" noProof="0"/>
              <a:t>Click to write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cxnSp>
        <p:nvCxnSpPr>
          <p:cNvPr id="8" name="Gerade Verbindung 7"/>
          <p:cNvCxnSpPr/>
          <p:nvPr userDrawn="1"/>
        </p:nvCxnSpPr>
        <p:spPr>
          <a:xfrm rot="5400000">
            <a:off x="1316854" y="6569002"/>
            <a:ext cx="216000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umsplatzhalter 8"/>
          <p:cNvSpPr>
            <a:spLocks noGrp="1"/>
          </p:cNvSpPr>
          <p:nvPr>
            <p:ph type="dt" sz="half" idx="2"/>
          </p:nvPr>
        </p:nvSpPr>
        <p:spPr>
          <a:xfrm>
            <a:off x="1430288" y="6443288"/>
            <a:ext cx="3141712" cy="241002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de-DE" sz="1000" b="1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157439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i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89DD41E-3877-4A78-A9B9-C992737018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756" y="0"/>
            <a:ext cx="883997" cy="563928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46975" y="1676402"/>
            <a:ext cx="7939825" cy="4292803"/>
          </a:xfrm>
          <a:prstGeom prst="rect">
            <a:avLst/>
          </a:prstGeom>
        </p:spPr>
        <p:txBody>
          <a:bodyPr lIns="0"/>
          <a:lstStyle>
            <a:lvl1pPr marL="342900" indent="-342900">
              <a:buSzPct val="75000"/>
              <a:buFont typeface="Wingdings 3" pitchFamily="18" charset="2"/>
              <a:buChar char=""/>
              <a:defRPr b="0">
                <a:solidFill>
                  <a:schemeClr val="tx1"/>
                </a:solidFill>
                <a:latin typeface="Avenir LT 65 Medium" pitchFamily="34" charset="0"/>
              </a:defRPr>
            </a:lvl1pPr>
            <a:lvl2pPr marL="742950" indent="-285750">
              <a:buFont typeface="Arial" pitchFamily="34" charset="0"/>
              <a:buChar char="−"/>
              <a:defRPr b="0" baseline="0">
                <a:solidFill>
                  <a:schemeClr val="tx1"/>
                </a:solidFill>
                <a:latin typeface="Avenir LT 65 Medium" pitchFamily="34" charset="0"/>
              </a:defRPr>
            </a:lvl2pPr>
            <a:lvl3pPr marL="1143000" indent="-228600">
              <a:buFont typeface="Arial" pitchFamily="34" charset="0"/>
              <a:buChar char="•"/>
              <a:defRPr b="0">
                <a:solidFill>
                  <a:schemeClr val="tx1"/>
                </a:solidFill>
                <a:latin typeface="Avenir LT 65 Medium" pitchFamily="34" charset="0"/>
              </a:defRPr>
            </a:lvl3pPr>
            <a:lvl4pPr>
              <a:defRPr b="0">
                <a:solidFill>
                  <a:schemeClr val="tx1"/>
                </a:solidFill>
                <a:latin typeface="Avenir LT 65 Medium" pitchFamily="34" charset="0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b="0">
                <a:solidFill>
                  <a:schemeClr val="tx1"/>
                </a:solidFill>
                <a:latin typeface="Avenir LT 65 Medium" pitchFamily="34" charset="0"/>
              </a:defRPr>
            </a:lvl5pPr>
          </a:lstStyle>
          <a:p>
            <a:pPr lvl="0"/>
            <a:r>
              <a:rPr lang="en-US" dirty="0" err="1"/>
              <a:t>Avenir</a:t>
            </a:r>
            <a:r>
              <a:rPr lang="en-US" dirty="0"/>
              <a:t> LT </a:t>
            </a:r>
            <a:r>
              <a:rPr lang="en-US" dirty="0" err="1"/>
              <a:t>Std</a:t>
            </a:r>
            <a:r>
              <a:rPr lang="en-US" dirty="0"/>
              <a:t> 65, 20pt with light violet bullet</a:t>
            </a:r>
          </a:p>
          <a:p>
            <a:pPr lvl="1"/>
            <a:r>
              <a:rPr lang="en-US" dirty="0"/>
              <a:t>Second level, </a:t>
            </a:r>
            <a:r>
              <a:rPr lang="en-US" dirty="0" err="1"/>
              <a:t>Avenir</a:t>
            </a:r>
            <a:r>
              <a:rPr lang="en-US" dirty="0"/>
              <a:t> LT Standard 65, 18pt Black </a:t>
            </a:r>
          </a:p>
          <a:p>
            <a:pPr lvl="2"/>
            <a:r>
              <a:rPr lang="en-US" dirty="0"/>
              <a:t>Third level, </a:t>
            </a:r>
            <a:r>
              <a:rPr lang="en-US" dirty="0" err="1"/>
              <a:t>Avenir</a:t>
            </a:r>
            <a:r>
              <a:rPr lang="en-US" dirty="0"/>
              <a:t> LT Standard 65, 16pt Black</a:t>
            </a:r>
          </a:p>
          <a:p>
            <a:pPr lvl="3"/>
            <a:r>
              <a:rPr lang="en-US" dirty="0"/>
              <a:t>Fourth level, </a:t>
            </a:r>
            <a:r>
              <a:rPr lang="en-US" dirty="0" err="1"/>
              <a:t>Avenir</a:t>
            </a:r>
            <a:r>
              <a:rPr lang="en-US" dirty="0"/>
              <a:t> LT Standard 65, 14pt Black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»"/>
              <a:tabLst/>
              <a:defRPr/>
            </a:pPr>
            <a:r>
              <a:rPr lang="en-US" dirty="0"/>
              <a:t>Fourth level, </a:t>
            </a:r>
            <a:r>
              <a:rPr lang="en-US" dirty="0" err="1"/>
              <a:t>Avenir</a:t>
            </a:r>
            <a:r>
              <a:rPr lang="en-US" dirty="0"/>
              <a:t> LT Standard 65, 12pt Black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746975" y="591687"/>
            <a:ext cx="7939825" cy="932315"/>
          </a:xfrm>
          <a:prstGeom prst="rect">
            <a:avLst/>
          </a:prstGeom>
        </p:spPr>
        <p:txBody>
          <a:bodyPr lIns="0" anchor="ctr" anchorCtr="0"/>
          <a:lstStyle>
            <a:lvl1pPr>
              <a:lnSpc>
                <a:spcPts val="3000"/>
              </a:lnSpc>
              <a:defRPr b="1" baseline="0">
                <a:solidFill>
                  <a:schemeClr val="tx2"/>
                </a:solidFill>
                <a:latin typeface="Avenir LT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xmlns="" id="{11B075B8-2804-734C-9341-9A126C629C09}"/>
              </a:ext>
            </a:extLst>
          </p:cNvPr>
          <p:cNvSpPr txBox="1">
            <a:spLocks/>
          </p:cNvSpPr>
          <p:nvPr userDrawn="1"/>
        </p:nvSpPr>
        <p:spPr>
          <a:xfrm>
            <a:off x="261256" y="6456588"/>
            <a:ext cx="51515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363597-27A7-49D0-B483-1EA2BA7E16AC}" type="slidenum">
              <a:rPr lang="en-US" sz="800" smtClean="0">
                <a:latin typeface="Avenir LT 35 Light" pitchFamily="34" charset="0"/>
              </a:rPr>
              <a:pPr/>
              <a:t>‹#›</a:t>
            </a:fld>
            <a:endParaRPr lang="en-US" sz="800" dirty="0">
              <a:latin typeface="Avenir LT 35 Light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BDF8B72-BAEC-418A-99B3-9D1AAC67F4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75938" y="6332723"/>
            <a:ext cx="1910862" cy="3064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D5F5602-51E2-4AE1-8738-03B61F7D5481}"/>
              </a:ext>
            </a:extLst>
          </p:cNvPr>
          <p:cNvSpPr/>
          <p:nvPr userDrawn="1"/>
        </p:nvSpPr>
        <p:spPr>
          <a:xfrm>
            <a:off x="776412" y="5105400"/>
            <a:ext cx="214188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207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xmlns="" id="{1A8EFD29-51E5-4E89-858A-7944CF9E70C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800225"/>
            <a:ext cx="6773466" cy="4686300"/>
          </a:xfrm>
        </p:spPr>
        <p:txBody>
          <a:bodyPr/>
          <a:lstStyle>
            <a:lvl1pPr>
              <a:defRPr spc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63484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28650" y="667513"/>
            <a:ext cx="6604066" cy="5119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628650" y="1379914"/>
            <a:ext cx="6604066" cy="4965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3331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B10E4-1CD6-418E-B719-2C97049E1B3C}" type="datetime1">
              <a:rPr lang="en-US"/>
              <a:pPr>
                <a:defRPr/>
              </a:pPr>
              <a:t>5/28/2021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CAMT© Proprietary Information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29668-315F-46EF-90F9-7F4F607666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28650" y="667513"/>
            <a:ext cx="6604066" cy="5119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6392F4D7-1778-E84A-963B-15EFE1B5B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9914"/>
            <a:ext cx="6604066" cy="4965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899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28650" y="667513"/>
            <a:ext cx="6604066" cy="5119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6392F4D7-1778-E84A-963B-15EFE1B5B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9914"/>
            <a:ext cx="6604066" cy="4965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527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89DD41E-3877-4A78-A9B9-C992737018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756" y="0"/>
            <a:ext cx="883997" cy="563928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46975" y="1676402"/>
            <a:ext cx="7939825" cy="4292803"/>
          </a:xfrm>
          <a:prstGeom prst="rect">
            <a:avLst/>
          </a:prstGeom>
        </p:spPr>
        <p:txBody>
          <a:bodyPr lIns="0"/>
          <a:lstStyle>
            <a:lvl1pPr marL="342900" indent="-342900">
              <a:buSzPct val="75000"/>
              <a:buFont typeface="Wingdings 3" pitchFamily="18" charset="2"/>
              <a:buChar char=""/>
              <a:defRPr sz="2000" b="0">
                <a:solidFill>
                  <a:schemeClr val="tx1"/>
                </a:solidFill>
                <a:latin typeface="Avenir LT 65 Medium" pitchFamily="34" charset="0"/>
              </a:defRPr>
            </a:lvl1pPr>
            <a:lvl2pPr marL="742950" indent="-285750">
              <a:buFont typeface="Arial" pitchFamily="34" charset="0"/>
              <a:buChar char="−"/>
              <a:defRPr sz="2000" b="0" baseline="0">
                <a:solidFill>
                  <a:schemeClr val="tx1"/>
                </a:solidFill>
                <a:latin typeface="Avenir LT 65 Medium" pitchFamily="34" charset="0"/>
              </a:defRPr>
            </a:lvl2pPr>
            <a:lvl3pPr marL="1143000" indent="-228600">
              <a:buFont typeface="Arial" pitchFamily="34" charset="0"/>
              <a:buChar char="•"/>
              <a:defRPr sz="2000" b="0">
                <a:solidFill>
                  <a:schemeClr val="tx1"/>
                </a:solidFill>
                <a:latin typeface="Avenir LT 65 Medium" pitchFamily="34" charset="0"/>
              </a:defRPr>
            </a:lvl3pPr>
            <a:lvl4pPr>
              <a:defRPr sz="2000" b="0">
                <a:solidFill>
                  <a:schemeClr val="tx1"/>
                </a:solidFill>
                <a:latin typeface="Avenir LT 65 Medium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»"/>
              <a:tabLst/>
              <a:defRPr sz="2000" b="0">
                <a:solidFill>
                  <a:schemeClr val="tx1"/>
                </a:solidFill>
                <a:latin typeface="Avenir LT 65 Medium" pitchFamily="34" charset="0"/>
              </a:defRPr>
            </a:lvl5pPr>
          </a:lstStyle>
          <a:p>
            <a:pPr lvl="0"/>
            <a:r>
              <a:rPr lang="en-US" dirty="0" err="1"/>
              <a:t>Avenir</a:t>
            </a:r>
            <a:r>
              <a:rPr lang="en-US" dirty="0"/>
              <a:t> LT </a:t>
            </a:r>
            <a:r>
              <a:rPr lang="en-US" dirty="0" err="1"/>
              <a:t>Std</a:t>
            </a:r>
            <a:r>
              <a:rPr lang="en-US" dirty="0"/>
              <a:t> 65, 20pt with light violet bullet</a:t>
            </a:r>
          </a:p>
          <a:p>
            <a:pPr lvl="1"/>
            <a:r>
              <a:rPr lang="en-US" dirty="0"/>
              <a:t>Second level, </a:t>
            </a:r>
            <a:r>
              <a:rPr lang="en-US" dirty="0" err="1"/>
              <a:t>Avenir</a:t>
            </a:r>
            <a:r>
              <a:rPr lang="en-US" dirty="0"/>
              <a:t> LT Standard 65, 18pt Black </a:t>
            </a:r>
          </a:p>
          <a:p>
            <a:pPr lvl="2"/>
            <a:r>
              <a:rPr lang="en-US" dirty="0"/>
              <a:t>Third level, </a:t>
            </a:r>
            <a:r>
              <a:rPr lang="en-US" dirty="0" err="1"/>
              <a:t>Avenir</a:t>
            </a:r>
            <a:r>
              <a:rPr lang="en-US" dirty="0"/>
              <a:t> LT Standard 65, 16pt Black</a:t>
            </a:r>
          </a:p>
          <a:p>
            <a:pPr lvl="3"/>
            <a:r>
              <a:rPr lang="en-US" dirty="0"/>
              <a:t>Fourth level, </a:t>
            </a:r>
            <a:r>
              <a:rPr lang="en-US" dirty="0" err="1"/>
              <a:t>Avenir</a:t>
            </a:r>
            <a:r>
              <a:rPr lang="en-US" dirty="0"/>
              <a:t> LT Standard 65, 14pt Black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»"/>
              <a:tabLst/>
              <a:defRPr/>
            </a:pPr>
            <a:r>
              <a:rPr lang="en-US" dirty="0"/>
              <a:t>Fourth level, </a:t>
            </a:r>
            <a:r>
              <a:rPr lang="en-US" dirty="0" err="1"/>
              <a:t>Avenir</a:t>
            </a:r>
            <a:r>
              <a:rPr lang="en-US" dirty="0"/>
              <a:t> LT Standard 65, 12pt Black</a:t>
            </a:r>
          </a:p>
          <a:p>
            <a:pPr lvl="4"/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746975" y="591687"/>
            <a:ext cx="7939825" cy="932315"/>
          </a:xfrm>
          <a:prstGeom prst="rect">
            <a:avLst/>
          </a:prstGeom>
        </p:spPr>
        <p:txBody>
          <a:bodyPr lIns="0" anchor="ctr" anchorCtr="0"/>
          <a:lstStyle>
            <a:lvl1pPr>
              <a:lnSpc>
                <a:spcPts val="3000"/>
              </a:lnSpc>
              <a:defRPr b="1" baseline="0">
                <a:solidFill>
                  <a:schemeClr val="tx2"/>
                </a:solidFill>
                <a:latin typeface="Avenir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xmlns="" id="{11B075B8-2804-734C-9341-9A126C629C09}"/>
              </a:ext>
            </a:extLst>
          </p:cNvPr>
          <p:cNvSpPr txBox="1">
            <a:spLocks/>
          </p:cNvSpPr>
          <p:nvPr userDrawn="1"/>
        </p:nvSpPr>
        <p:spPr>
          <a:xfrm>
            <a:off x="261256" y="6456588"/>
            <a:ext cx="51515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363597-27A7-49D0-B483-1EA2BA7E16AC}" type="slidenum">
              <a:rPr lang="en-US" sz="800" smtClean="0">
                <a:latin typeface="Avenir LT 35 Light" pitchFamily="34" charset="0"/>
              </a:rPr>
              <a:pPr/>
              <a:t>‹#›</a:t>
            </a:fld>
            <a:endParaRPr lang="en-US" sz="800" dirty="0">
              <a:latin typeface="Avenir LT 35 Light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BDF8B72-BAEC-418A-99B3-9D1AAC67F4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75938" y="6332723"/>
            <a:ext cx="1910862" cy="3064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BBC1B4D-434F-47B6-81C9-2E219EDFE3CF}"/>
              </a:ext>
            </a:extLst>
          </p:cNvPr>
          <p:cNvSpPr/>
          <p:nvPr userDrawn="1"/>
        </p:nvSpPr>
        <p:spPr>
          <a:xfrm>
            <a:off x="746975" y="5029200"/>
            <a:ext cx="167425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67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xmlns="" id="{1A8EFD29-51E5-4E89-858A-7944CF9E70C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800225"/>
            <a:ext cx="6773466" cy="4686300"/>
          </a:xfrm>
        </p:spPr>
        <p:txBody>
          <a:bodyPr/>
          <a:lstStyle>
            <a:lvl1pPr>
              <a:defRPr spc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8784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xmlns="" id="{1A8EFD29-51E5-4E89-858A-7944CF9E70C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800225"/>
            <a:ext cx="6773466" cy="4686300"/>
          </a:xfrm>
        </p:spPr>
        <p:txBody>
          <a:bodyPr/>
          <a:lstStyle>
            <a:lvl1pPr>
              <a:defRPr spc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7351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image" Target="../media/image5.jpeg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234" name="Rectangle 2"/>
          <p:cNvSpPr>
            <a:spLocks noChangeArrowheads="1"/>
          </p:cNvSpPr>
          <p:nvPr/>
        </p:nvSpPr>
        <p:spPr bwMode="auto">
          <a:xfrm flipH="1">
            <a:off x="8651875" y="0"/>
            <a:ext cx="492125" cy="6858000"/>
          </a:xfrm>
          <a:prstGeom prst="rect">
            <a:avLst/>
          </a:prstGeom>
          <a:solidFill>
            <a:srgbClr val="69913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chemeClr val="tx1"/>
              </a:buClr>
              <a:buSzPct val="75000"/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143235" name="Rectangle 3"/>
          <p:cNvSpPr>
            <a:spLocks noChangeArrowheads="1"/>
          </p:cNvSpPr>
          <p:nvPr/>
        </p:nvSpPr>
        <p:spPr bwMode="auto">
          <a:xfrm flipH="1">
            <a:off x="6162675" y="0"/>
            <a:ext cx="2514600" cy="454025"/>
          </a:xfrm>
          <a:prstGeom prst="rect">
            <a:avLst/>
          </a:prstGeom>
          <a:solidFill>
            <a:srgbClr val="69913B"/>
          </a:solidFill>
          <a:ln w="9525">
            <a:solidFill>
              <a:srgbClr val="69913B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chemeClr val="tx1"/>
              </a:buClr>
              <a:buSzPct val="75000"/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34938" y="903288"/>
            <a:ext cx="7464425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38300"/>
            <a:ext cx="8001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4323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 b="0" smtClean="0">
                <a:solidFill>
                  <a:schemeClr val="tx1"/>
                </a:solidFill>
                <a:ea typeface="MS Gothic" pitchFamily="49" charset="-128"/>
              </a:defRPr>
            </a:lvl1pPr>
          </a:lstStyle>
          <a:p>
            <a:pPr>
              <a:defRPr/>
            </a:pPr>
            <a:fld id="{E11EC4D0-ED36-412C-897B-EAE2B18E45E5}" type="datetime1">
              <a:rPr lang="en-US"/>
              <a:pPr>
                <a:defRPr/>
              </a:pPr>
              <a:t>5/28/2021</a:t>
            </a:fld>
            <a:endParaRPr lang="en-US"/>
          </a:p>
        </p:txBody>
      </p:sp>
      <p:sp>
        <p:nvSpPr>
          <p:cNvPr id="214323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875" y="6619875"/>
            <a:ext cx="28956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800" b="0" smtClean="0">
                <a:solidFill>
                  <a:srgbClr val="000000"/>
                </a:solidFill>
                <a:ea typeface="MS Gothic" pitchFamily="49" charset="-128"/>
              </a:defRPr>
            </a:lvl1pPr>
          </a:lstStyle>
          <a:p>
            <a:pPr>
              <a:defRPr/>
            </a:pPr>
            <a:r>
              <a:rPr lang="en-US"/>
              <a:t>CAMT© Proprietary Information</a:t>
            </a:r>
          </a:p>
        </p:txBody>
      </p:sp>
      <p:sp>
        <p:nvSpPr>
          <p:cNvPr id="214324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3436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spcBef>
                <a:spcPct val="0"/>
              </a:spcBef>
              <a:buClrTx/>
              <a:buSzTx/>
              <a:defRPr sz="2600">
                <a:solidFill>
                  <a:schemeClr val="bg1"/>
                </a:solidFill>
                <a:latin typeface="Arial" charset="0"/>
                <a:ea typeface="MS Gothic" pitchFamily="49" charset="-128"/>
                <a:cs typeface="Arial" charset="0"/>
              </a:defRPr>
            </a:lvl1pPr>
          </a:lstStyle>
          <a:p>
            <a:pPr>
              <a:defRPr/>
            </a:pPr>
            <a:fld id="{6543AECB-E429-466C-A81E-6108E2FC2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3" name="Picture 9" descr="Logo_CAMT_308+576.bmp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47650" y="169863"/>
            <a:ext cx="254317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5A84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5A84"/>
          </a:solidFill>
          <a:latin typeface="Arial Black" pitchFamily="34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5A84"/>
          </a:solidFill>
          <a:latin typeface="Arial Black" pitchFamily="34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5A84"/>
          </a:solidFill>
          <a:latin typeface="Arial Black" pitchFamily="34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5A84"/>
          </a:solidFill>
          <a:latin typeface="Arial Black" pitchFamily="34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Black" pitchFamily="34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Black" pitchFamily="34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Black" pitchFamily="34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Black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000">
          <a:solidFill>
            <a:srgbClr val="000000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rgbClr val="000000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1894" y="481262"/>
            <a:ext cx="7964906" cy="936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894" y="1600200"/>
            <a:ext cx="796490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F2996A22-854C-0248-816F-7A167F578F7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5/28/2021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59DC0B8-5060-824F-870B-F58FB93A93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5" name="Picture 14" descr="MfrEdge Stacked Logo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4" y="6211899"/>
            <a:ext cx="2651720" cy="61494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8821584" y="1829712"/>
            <a:ext cx="336526" cy="5041944"/>
          </a:xfrm>
          <a:prstGeom prst="rect">
            <a:avLst/>
          </a:prstGeom>
          <a:solidFill>
            <a:srgbClr val="0A57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Right Triangle 16"/>
          <p:cNvSpPr/>
          <p:nvPr userDrawn="1"/>
        </p:nvSpPr>
        <p:spPr>
          <a:xfrm rot="16200000">
            <a:off x="8532648" y="1216343"/>
            <a:ext cx="914400" cy="336528"/>
          </a:xfrm>
          <a:prstGeom prst="rtTriangle">
            <a:avLst/>
          </a:prstGeom>
          <a:solidFill>
            <a:srgbClr val="0A57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 rot="16200000">
            <a:off x="6222889" y="3950546"/>
            <a:ext cx="308525" cy="5533696"/>
          </a:xfrm>
          <a:prstGeom prst="rect">
            <a:avLst/>
          </a:prstGeom>
          <a:solidFill>
            <a:srgbClr val="0A57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Right Triangle 18"/>
          <p:cNvSpPr/>
          <p:nvPr userDrawn="1"/>
        </p:nvSpPr>
        <p:spPr>
          <a:xfrm rot="10800000" flipV="1">
            <a:off x="2810620" y="6563132"/>
            <a:ext cx="813335" cy="308525"/>
          </a:xfrm>
          <a:prstGeom prst="rtTriangle">
            <a:avLst/>
          </a:prstGeom>
          <a:solidFill>
            <a:srgbClr val="0A57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 flipH="1" flipV="1">
            <a:off x="0" y="2"/>
            <a:ext cx="296335" cy="5041944"/>
          </a:xfrm>
          <a:prstGeom prst="rect">
            <a:avLst/>
          </a:prstGeom>
          <a:solidFill>
            <a:srgbClr val="0A57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1" name="Right Triangle 20"/>
          <p:cNvSpPr/>
          <p:nvPr userDrawn="1"/>
        </p:nvSpPr>
        <p:spPr>
          <a:xfrm rot="16200000" flipH="1" flipV="1">
            <a:off x="-309035" y="5336867"/>
            <a:ext cx="914400" cy="296336"/>
          </a:xfrm>
          <a:prstGeom prst="rtTriangle">
            <a:avLst/>
          </a:prstGeom>
          <a:solidFill>
            <a:srgbClr val="0A57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 rot="16200000" flipH="1" flipV="1">
            <a:off x="2642946" y="-2607611"/>
            <a:ext cx="310447" cy="5525674"/>
          </a:xfrm>
          <a:prstGeom prst="rect">
            <a:avLst/>
          </a:prstGeom>
          <a:solidFill>
            <a:srgbClr val="0A57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Right Triangle 22"/>
          <p:cNvSpPr/>
          <p:nvPr userDrawn="1"/>
        </p:nvSpPr>
        <p:spPr>
          <a:xfrm rot="10800000" flipH="1">
            <a:off x="5547353" y="0"/>
            <a:ext cx="813335" cy="310448"/>
          </a:xfrm>
          <a:prstGeom prst="rtTriangle">
            <a:avLst/>
          </a:prstGeom>
          <a:solidFill>
            <a:srgbClr val="0A57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24720" y="650181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Calibri"/>
              </a:rPr>
              <a:t>Manufacturer’s Edge © Proprietary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117545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487729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A567D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A567D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A567D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A567D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A567D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234" name="Rectangle 2"/>
          <p:cNvSpPr>
            <a:spLocks noChangeArrowheads="1"/>
          </p:cNvSpPr>
          <p:nvPr/>
        </p:nvSpPr>
        <p:spPr bwMode="auto">
          <a:xfrm flipH="1">
            <a:off x="8651875" y="0"/>
            <a:ext cx="492125" cy="6858000"/>
          </a:xfrm>
          <a:prstGeom prst="rect">
            <a:avLst/>
          </a:prstGeom>
          <a:solidFill>
            <a:srgbClr val="ACEA7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chemeClr val="tx1"/>
              </a:buClr>
              <a:buSzPct val="75000"/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2143235" name="Rectangle 3"/>
          <p:cNvSpPr>
            <a:spLocks noChangeArrowheads="1"/>
          </p:cNvSpPr>
          <p:nvPr/>
        </p:nvSpPr>
        <p:spPr bwMode="auto">
          <a:xfrm flipH="1">
            <a:off x="6162675" y="0"/>
            <a:ext cx="2514600" cy="454025"/>
          </a:xfrm>
          <a:prstGeom prst="rect">
            <a:avLst/>
          </a:prstGeom>
          <a:solidFill>
            <a:srgbClr val="ACEA7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chemeClr val="tx1"/>
              </a:buClr>
              <a:buSzPct val="75000"/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34938" y="903288"/>
            <a:ext cx="7464425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38300"/>
            <a:ext cx="8001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4323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 b="0">
                <a:solidFill>
                  <a:schemeClr val="tx1"/>
                </a:solidFill>
                <a:ea typeface="MS Gothic" pitchFamily="49" charset="-128"/>
                <a:cs typeface="+mn-cs"/>
              </a:defRPr>
            </a:lvl1pPr>
          </a:lstStyle>
          <a:p>
            <a:pPr>
              <a:defRPr/>
            </a:pPr>
            <a:fld id="{F688F536-580D-4B58-876C-3ECC07BDE5E4}" type="datetime1">
              <a:rPr lang="en-US"/>
              <a:pPr>
                <a:defRPr/>
              </a:pPr>
              <a:t>5/28/2021</a:t>
            </a:fld>
            <a:endParaRPr lang="en-US" dirty="0"/>
          </a:p>
        </p:txBody>
      </p:sp>
      <p:sp>
        <p:nvSpPr>
          <p:cNvPr id="214323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875" y="6619875"/>
            <a:ext cx="28956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800" b="0" dirty="0">
                <a:solidFill>
                  <a:srgbClr val="000000"/>
                </a:solidFill>
                <a:ea typeface="MS Gothic" pitchFamily="49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CAMT© Proprietary Information</a:t>
            </a:r>
          </a:p>
        </p:txBody>
      </p:sp>
      <p:sp>
        <p:nvSpPr>
          <p:cNvPr id="214324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3436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spcBef>
                <a:spcPct val="0"/>
              </a:spcBef>
              <a:buClrTx/>
              <a:buSzTx/>
              <a:defRPr sz="2600">
                <a:solidFill>
                  <a:schemeClr val="bg1"/>
                </a:solidFill>
                <a:latin typeface="Arial" charset="0"/>
                <a:ea typeface="MS Gothic" pitchFamily="49" charset="-128"/>
                <a:cs typeface="Arial" charset="0"/>
              </a:defRPr>
            </a:lvl1pPr>
          </a:lstStyle>
          <a:p>
            <a:pPr>
              <a:defRPr/>
            </a:pPr>
            <a:fld id="{1A5C8A3E-D803-4705-8855-9A992166DF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5369" name="Picture 11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3363" y="28575"/>
            <a:ext cx="2817812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6" r:id="rId2"/>
    <p:sldLayoutId id="2147483705" r:id="rId3"/>
    <p:sldLayoutId id="2147483704" r:id="rId4"/>
    <p:sldLayoutId id="2147483703" r:id="rId5"/>
    <p:sldLayoutId id="2147483702" r:id="rId6"/>
    <p:sldLayoutId id="2147483701" r:id="rId7"/>
    <p:sldLayoutId id="2147483700" r:id="rId8"/>
    <p:sldLayoutId id="2147483699" r:id="rId9"/>
    <p:sldLayoutId id="2147483698" r:id="rId10"/>
    <p:sldLayoutId id="2147483697" r:id="rId11"/>
    <p:sldLayoutId id="2147483696" r:id="rId12"/>
    <p:sldLayoutId id="2147483695" r:id="rId13"/>
  </p:sldLayoutIdLs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 Black" pitchFamily="34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 Black" pitchFamily="34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 Black" pitchFamily="34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 Black" pitchFamily="34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Black" pitchFamily="34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Black" pitchFamily="34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Black" pitchFamily="34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 Black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000">
          <a:solidFill>
            <a:srgbClr val="000000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rgbClr val="000000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32A15E39-FD68-454C-AD0B-4A47340C6D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5/28/2021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37825BD8-B1CB-DF45-A652-0CDE9109895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pic>
        <p:nvPicPr>
          <p:cNvPr id="7" name="Picture 6" descr="MfrEdge Stacked Logo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4" y="6211899"/>
            <a:ext cx="2651719" cy="614940"/>
          </a:xfrm>
          <a:prstGeom prst="rect">
            <a:avLst/>
          </a:prstGeom>
        </p:spPr>
      </p:pic>
      <p:sp>
        <p:nvSpPr>
          <p:cNvPr id="8" name="Right Triangle 7"/>
          <p:cNvSpPr/>
          <p:nvPr userDrawn="1"/>
        </p:nvSpPr>
        <p:spPr>
          <a:xfrm rot="5400000">
            <a:off x="6736447" y="-291097"/>
            <a:ext cx="2116456" cy="2698649"/>
          </a:xfrm>
          <a:prstGeom prst="rtTriangle">
            <a:avLst/>
          </a:prstGeom>
          <a:solidFill>
            <a:srgbClr val="DF7A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630215" y="1829712"/>
            <a:ext cx="541095" cy="5041944"/>
          </a:xfrm>
          <a:prstGeom prst="rect">
            <a:avLst/>
          </a:prstGeom>
          <a:solidFill>
            <a:srgbClr val="0A57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/>
          <p:nvPr userDrawn="1"/>
        </p:nvSpPr>
        <p:spPr>
          <a:xfrm rot="16200000">
            <a:off x="8443563" y="1114059"/>
            <a:ext cx="914400" cy="541095"/>
          </a:xfrm>
          <a:prstGeom prst="rtTriangle">
            <a:avLst/>
          </a:prstGeom>
          <a:solidFill>
            <a:srgbClr val="0A57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 rot="16200000">
            <a:off x="5860728" y="4080135"/>
            <a:ext cx="541095" cy="5041944"/>
          </a:xfrm>
          <a:prstGeom prst="rect">
            <a:avLst/>
          </a:prstGeom>
          <a:solidFill>
            <a:srgbClr val="0A57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 userDrawn="1"/>
        </p:nvSpPr>
        <p:spPr>
          <a:xfrm rot="10800000" flipV="1">
            <a:off x="2810622" y="6323245"/>
            <a:ext cx="813335" cy="548411"/>
          </a:xfrm>
          <a:prstGeom prst="rtTriangle">
            <a:avLst/>
          </a:prstGeom>
          <a:solidFill>
            <a:srgbClr val="0A57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1952084" y="3188866"/>
            <a:ext cx="5803546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0" dirty="0">
              <a:solidFill>
                <a:srgbClr val="487729"/>
              </a:solidFill>
              <a:latin typeface="DIN Condensed"/>
              <a:cs typeface="+mn-cs"/>
            </a:endParaRPr>
          </a:p>
        </p:txBody>
      </p:sp>
      <p:sp>
        <p:nvSpPr>
          <p:cNvPr id="14" name="Right Triangle 13"/>
          <p:cNvSpPr/>
          <p:nvPr userDrawn="1"/>
        </p:nvSpPr>
        <p:spPr>
          <a:xfrm rot="5400000">
            <a:off x="908202" y="-908205"/>
            <a:ext cx="3850587" cy="5666994"/>
          </a:xfrm>
          <a:prstGeom prst="rtTriangle">
            <a:avLst/>
          </a:prstGeom>
          <a:solidFill>
            <a:srgbClr val="0A567D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32A15E39-FD68-454C-AD0B-4A47340C6D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5/28/2021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37825BD8-B1CB-DF45-A652-0CDE9109895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pic>
        <p:nvPicPr>
          <p:cNvPr id="7" name="Picture 6" descr="MfrEdge Stacked Logo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4" y="6211899"/>
            <a:ext cx="2651719" cy="614940"/>
          </a:xfrm>
          <a:prstGeom prst="rect">
            <a:avLst/>
          </a:prstGeom>
        </p:spPr>
      </p:pic>
      <p:sp>
        <p:nvSpPr>
          <p:cNvPr id="8" name="Right Triangle 7"/>
          <p:cNvSpPr/>
          <p:nvPr userDrawn="1"/>
        </p:nvSpPr>
        <p:spPr>
          <a:xfrm rot="5400000">
            <a:off x="6736447" y="-291097"/>
            <a:ext cx="2116456" cy="2698649"/>
          </a:xfrm>
          <a:prstGeom prst="rtTriangle">
            <a:avLst/>
          </a:prstGeom>
          <a:solidFill>
            <a:srgbClr val="DF7A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630215" y="1829712"/>
            <a:ext cx="541095" cy="5041944"/>
          </a:xfrm>
          <a:prstGeom prst="rect">
            <a:avLst/>
          </a:prstGeom>
          <a:solidFill>
            <a:srgbClr val="0A57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/>
          <p:nvPr userDrawn="1"/>
        </p:nvSpPr>
        <p:spPr>
          <a:xfrm rot="16200000">
            <a:off x="8443563" y="1114059"/>
            <a:ext cx="914400" cy="541095"/>
          </a:xfrm>
          <a:prstGeom prst="rtTriangle">
            <a:avLst/>
          </a:prstGeom>
          <a:solidFill>
            <a:srgbClr val="0A57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 rot="16200000">
            <a:off x="5860728" y="4080135"/>
            <a:ext cx="541095" cy="5041944"/>
          </a:xfrm>
          <a:prstGeom prst="rect">
            <a:avLst/>
          </a:prstGeom>
          <a:solidFill>
            <a:srgbClr val="0A57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 userDrawn="1"/>
        </p:nvSpPr>
        <p:spPr>
          <a:xfrm rot="10800000" flipV="1">
            <a:off x="2810622" y="6323245"/>
            <a:ext cx="813335" cy="548411"/>
          </a:xfrm>
          <a:prstGeom prst="rtTriangle">
            <a:avLst/>
          </a:prstGeom>
          <a:solidFill>
            <a:srgbClr val="0A57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1952084" y="3188866"/>
            <a:ext cx="5803546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0" dirty="0">
              <a:solidFill>
                <a:srgbClr val="487729"/>
              </a:solidFill>
              <a:latin typeface="DIN Condensed"/>
              <a:cs typeface="+mn-cs"/>
            </a:endParaRPr>
          </a:p>
        </p:txBody>
      </p:sp>
      <p:sp>
        <p:nvSpPr>
          <p:cNvPr id="14" name="Right Triangle 13"/>
          <p:cNvSpPr/>
          <p:nvPr userDrawn="1"/>
        </p:nvSpPr>
        <p:spPr>
          <a:xfrm rot="5400000">
            <a:off x="908202" y="-908205"/>
            <a:ext cx="3850587" cy="5666994"/>
          </a:xfrm>
          <a:prstGeom prst="rtTriangle">
            <a:avLst/>
          </a:prstGeom>
          <a:solidFill>
            <a:srgbClr val="0A567D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597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15E39-FD68-454C-AD0B-4A47340C6DA1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25BD8-B1CB-DF45-A652-0CDE9109895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frEdge Stacked Logo.jp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4" y="6211899"/>
            <a:ext cx="2651719" cy="614940"/>
          </a:xfrm>
          <a:prstGeom prst="rect">
            <a:avLst/>
          </a:prstGeom>
        </p:spPr>
      </p:pic>
      <p:sp>
        <p:nvSpPr>
          <p:cNvPr id="8" name="Right Triangle 7"/>
          <p:cNvSpPr/>
          <p:nvPr userDrawn="1"/>
        </p:nvSpPr>
        <p:spPr>
          <a:xfrm rot="5400000">
            <a:off x="6736447" y="-291097"/>
            <a:ext cx="2116456" cy="2698649"/>
          </a:xfrm>
          <a:prstGeom prst="rtTriangle">
            <a:avLst/>
          </a:prstGeom>
          <a:solidFill>
            <a:srgbClr val="DF7A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8630215" y="1829712"/>
            <a:ext cx="541095" cy="5041944"/>
          </a:xfrm>
          <a:prstGeom prst="rect">
            <a:avLst/>
          </a:prstGeom>
          <a:solidFill>
            <a:srgbClr val="0A57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 userDrawn="1"/>
        </p:nvSpPr>
        <p:spPr>
          <a:xfrm rot="16200000">
            <a:off x="8443563" y="1114059"/>
            <a:ext cx="914400" cy="541095"/>
          </a:xfrm>
          <a:prstGeom prst="rtTriangle">
            <a:avLst/>
          </a:prstGeom>
          <a:solidFill>
            <a:srgbClr val="0A57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 rot="16200000">
            <a:off x="5860728" y="4080135"/>
            <a:ext cx="541095" cy="5041944"/>
          </a:xfrm>
          <a:prstGeom prst="rect">
            <a:avLst/>
          </a:prstGeom>
          <a:solidFill>
            <a:srgbClr val="0A57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/>
          <p:cNvSpPr/>
          <p:nvPr userDrawn="1"/>
        </p:nvSpPr>
        <p:spPr>
          <a:xfrm rot="10800000" flipV="1">
            <a:off x="2810622" y="6323245"/>
            <a:ext cx="813335" cy="548411"/>
          </a:xfrm>
          <a:prstGeom prst="rtTriangle">
            <a:avLst/>
          </a:prstGeom>
          <a:solidFill>
            <a:srgbClr val="0A57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952084" y="3188866"/>
            <a:ext cx="5803546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8000">
              <a:solidFill>
                <a:srgbClr val="487729"/>
              </a:solidFill>
              <a:latin typeface="DIN Condensed"/>
            </a:endParaRPr>
          </a:p>
        </p:txBody>
      </p:sp>
      <p:sp>
        <p:nvSpPr>
          <p:cNvPr id="14" name="Right Triangle 13"/>
          <p:cNvSpPr/>
          <p:nvPr userDrawn="1"/>
        </p:nvSpPr>
        <p:spPr>
          <a:xfrm rot="5400000">
            <a:off x="908202" y="-908205"/>
            <a:ext cx="3850587" cy="5666994"/>
          </a:xfrm>
          <a:prstGeom prst="rtTriangle">
            <a:avLst/>
          </a:prstGeom>
          <a:solidFill>
            <a:srgbClr val="0A567D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80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1894" y="481262"/>
            <a:ext cx="7964906" cy="936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894" y="1600200"/>
            <a:ext cx="796490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96A22-854C-0248-816F-7A167F578F71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DC0B8-5060-824F-870B-F58FB93A937B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MfrEdge Stacked Logo.jpg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4" y="6211899"/>
            <a:ext cx="2651720" cy="61494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8821584" y="1829712"/>
            <a:ext cx="336526" cy="5041944"/>
          </a:xfrm>
          <a:prstGeom prst="rect">
            <a:avLst/>
          </a:prstGeom>
          <a:solidFill>
            <a:srgbClr val="0A57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Triangle 16"/>
          <p:cNvSpPr/>
          <p:nvPr userDrawn="1"/>
        </p:nvSpPr>
        <p:spPr>
          <a:xfrm rot="16200000">
            <a:off x="8532648" y="1216343"/>
            <a:ext cx="914400" cy="336528"/>
          </a:xfrm>
          <a:prstGeom prst="rtTriangle">
            <a:avLst/>
          </a:prstGeom>
          <a:solidFill>
            <a:srgbClr val="0A57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 rot="16200000">
            <a:off x="6222889" y="3950546"/>
            <a:ext cx="308525" cy="5533696"/>
          </a:xfrm>
          <a:prstGeom prst="rect">
            <a:avLst/>
          </a:prstGeom>
          <a:solidFill>
            <a:srgbClr val="0A57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/>
          <p:cNvSpPr/>
          <p:nvPr userDrawn="1"/>
        </p:nvSpPr>
        <p:spPr>
          <a:xfrm rot="10800000" flipV="1">
            <a:off x="2810620" y="6563132"/>
            <a:ext cx="813335" cy="308525"/>
          </a:xfrm>
          <a:prstGeom prst="rtTriangle">
            <a:avLst/>
          </a:prstGeom>
          <a:solidFill>
            <a:srgbClr val="0A57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 flipH="1" flipV="1">
            <a:off x="0" y="2"/>
            <a:ext cx="296335" cy="5041944"/>
          </a:xfrm>
          <a:prstGeom prst="rect">
            <a:avLst/>
          </a:prstGeom>
          <a:solidFill>
            <a:srgbClr val="0A57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Triangle 20"/>
          <p:cNvSpPr/>
          <p:nvPr userDrawn="1"/>
        </p:nvSpPr>
        <p:spPr>
          <a:xfrm rot="16200000" flipH="1" flipV="1">
            <a:off x="-309035" y="5336867"/>
            <a:ext cx="914400" cy="296336"/>
          </a:xfrm>
          <a:prstGeom prst="rtTriangle">
            <a:avLst/>
          </a:prstGeom>
          <a:solidFill>
            <a:srgbClr val="0A57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 rot="16200000" flipH="1" flipV="1">
            <a:off x="2642946" y="-2607611"/>
            <a:ext cx="310447" cy="5525674"/>
          </a:xfrm>
          <a:prstGeom prst="rect">
            <a:avLst/>
          </a:prstGeom>
          <a:solidFill>
            <a:srgbClr val="0A57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Triangle 22"/>
          <p:cNvSpPr/>
          <p:nvPr userDrawn="1"/>
        </p:nvSpPr>
        <p:spPr>
          <a:xfrm rot="10800000" flipH="1">
            <a:off x="5547353" y="0"/>
            <a:ext cx="813335" cy="310448"/>
          </a:xfrm>
          <a:prstGeom prst="rtTriangle">
            <a:avLst/>
          </a:prstGeom>
          <a:solidFill>
            <a:srgbClr val="0A57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24720" y="650181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Manufacturer’s Edge © Proprietary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285695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4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4" r:id="rId21"/>
    <p:sldLayoutId id="2147483825" r:id="rId22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487729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A567D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A567D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A567D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A567D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A567D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st.gov/itl/smallbusinesscyber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q.osd.mil/cmmc/faq.html" TargetMode="External"/><Relationship Id="rId2" Type="http://schemas.openxmlformats.org/officeDocument/2006/relationships/hyperlink" Target="http://www.iso27001security.com/" TargetMode="External"/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curityforum.org/research/threat-horizon-2019/" TargetMode="External"/><Relationship Id="rId2" Type="http://schemas.openxmlformats.org/officeDocument/2006/relationships/hyperlink" Target="https://niccs.cisa.gov/about-niccs/cybersecurity-glossary" TargetMode="External"/><Relationship Id="rId1" Type="http://schemas.openxmlformats.org/officeDocument/2006/relationships/slideLayout" Target="../slideLayouts/slideLayout74.xml"/><Relationship Id="rId5" Type="http://schemas.openxmlformats.org/officeDocument/2006/relationships/hyperlink" Target="https://www.trendmicro.com/vinfo/us/security/news/cybercrime-and-digital-threats/business-email-compromise-bec-schemes" TargetMode="External"/><Relationship Id="rId4" Type="http://schemas.openxmlformats.org/officeDocument/2006/relationships/hyperlink" Target="https://www.javelinstrategy.com/coverage-area/2017-identity-fraud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ogowasright.org/cloud-computing-customers-bill-of-rights/" TargetMode="External"/><Relationship Id="rId1" Type="http://schemas.openxmlformats.org/officeDocument/2006/relationships/slideLayout" Target="../slideLayouts/slideLayout7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xmlns="" id="{11E85CBD-29C8-3D4E-83A6-4270BCF913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6126163"/>
            <a:ext cx="1771650" cy="5644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2B64D4-1E16-774B-A26E-D7B8E2245B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707" y="3603624"/>
            <a:ext cx="8532586" cy="1470025"/>
          </a:xfrm>
        </p:spPr>
        <p:txBody>
          <a:bodyPr>
            <a:noAutofit/>
          </a:bodyPr>
          <a:lstStyle/>
          <a:p>
            <a:r>
              <a:rPr lang="en-US" sz="3200" dirty="0"/>
              <a:t>Deconstructing the FUDD Chain:</a:t>
            </a:r>
            <a:br>
              <a:rPr lang="en-US" sz="3200" dirty="0"/>
            </a:br>
            <a:r>
              <a:rPr lang="en-US" sz="3200" dirty="0"/>
              <a:t>NIST Risk Management Framework (RMF)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650215F-365B-5242-974F-43ED1F9FE6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pPr algn="r"/>
            <a:r>
              <a:rPr lang="en-US" dirty="0"/>
              <a:t>Jennifer Kurtz, Cyber Program Director</a:t>
            </a:r>
          </a:p>
          <a:p>
            <a:pPr algn="r"/>
            <a:r>
              <a:rPr lang="en-US" dirty="0" err="1"/>
              <a:t>jkurtz@manufacturersedge.com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817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88DBA-3DEB-1541-AD52-FBD22A167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RMF Step 1: Prepare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97E659-79D3-0A4C-ABEA-013A1DF72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Reduce complexity: focus attention</a:t>
            </a:r>
          </a:p>
          <a:p>
            <a:pPr lvl="1"/>
            <a:r>
              <a:rPr lang="en-US" dirty="0"/>
              <a:t>Organizational objectives</a:t>
            </a:r>
          </a:p>
          <a:p>
            <a:pPr lvl="1"/>
            <a:r>
              <a:rPr lang="en-US" dirty="0"/>
              <a:t>Resource allocation economy (e.g., common controls)</a:t>
            </a:r>
          </a:p>
          <a:p>
            <a:pPr lvl="1"/>
            <a:r>
              <a:rPr lang="en-US" dirty="0"/>
              <a:t>Critical asset prioritization</a:t>
            </a:r>
          </a:p>
          <a:p>
            <a:r>
              <a:rPr lang="en-US" dirty="0"/>
              <a:t>Align stakeholders</a:t>
            </a:r>
          </a:p>
          <a:p>
            <a:pPr lvl="1"/>
            <a:r>
              <a:rPr lang="en-US" dirty="0"/>
              <a:t>Organizational communication </a:t>
            </a:r>
          </a:p>
          <a:p>
            <a:pPr lvl="1"/>
            <a:r>
              <a:rPr lang="en-US" dirty="0"/>
              <a:t>Roles and responsibilities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403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A3BBA5-91DA-5340-9843-52DA64E73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RMF Step 2: Categorize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FD5005-32A2-D048-9E57-1574C0753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Inventory system characteristics</a:t>
            </a:r>
          </a:p>
          <a:p>
            <a:pPr lvl="1"/>
            <a:r>
              <a:rPr lang="en-US" dirty="0"/>
              <a:t>Name, purpose, expected useful life</a:t>
            </a:r>
          </a:p>
          <a:p>
            <a:pPr lvl="1"/>
            <a:r>
              <a:rPr lang="en-US" dirty="0"/>
              <a:t>Incident response points of contact </a:t>
            </a:r>
          </a:p>
          <a:p>
            <a:pPr lvl="1"/>
            <a:r>
              <a:rPr lang="en-US" dirty="0"/>
              <a:t>Dependencies (network/process topology)</a:t>
            </a:r>
          </a:p>
          <a:p>
            <a:r>
              <a:rPr lang="en-US" dirty="0"/>
              <a:t>Perform business impact analysis</a:t>
            </a:r>
          </a:p>
          <a:p>
            <a:pPr lvl="1"/>
            <a:r>
              <a:rPr lang="en-US" dirty="0"/>
              <a:t>Threat environment </a:t>
            </a:r>
          </a:p>
          <a:p>
            <a:pPr lvl="1"/>
            <a:r>
              <a:rPr lang="en-US" dirty="0"/>
              <a:t>Loss/compromise cost</a:t>
            </a:r>
          </a:p>
          <a:p>
            <a:pPr lvl="2"/>
            <a:r>
              <a:rPr lang="en-US" dirty="0"/>
              <a:t>Functional impact</a:t>
            </a:r>
          </a:p>
          <a:p>
            <a:pPr lvl="2"/>
            <a:r>
              <a:rPr lang="en-US" dirty="0"/>
              <a:t>Information impact</a:t>
            </a:r>
          </a:p>
          <a:p>
            <a:pPr lvl="2"/>
            <a:r>
              <a:rPr lang="en-US" dirty="0"/>
              <a:t>Recoverability impact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258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3CC444-C8BE-904C-80BD-05FD469C4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RMF Step 3: Select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ADE4ECD-141F-C240-8388-D99BD48C9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Articulate organizational risk culture</a:t>
            </a:r>
          </a:p>
          <a:p>
            <a:pPr lvl="1"/>
            <a:r>
              <a:rPr lang="en-US" dirty="0"/>
              <a:t>Paranoid, prudent, permissive, promiscuous</a:t>
            </a:r>
          </a:p>
          <a:p>
            <a:pPr lvl="1"/>
            <a:r>
              <a:rPr lang="en-US" dirty="0"/>
              <a:t>Perplexed and/or paralyzed?</a:t>
            </a:r>
          </a:p>
          <a:p>
            <a:r>
              <a:rPr lang="en-US" dirty="0"/>
              <a:t>Define safeguards and countermeasures</a:t>
            </a:r>
          </a:p>
          <a:p>
            <a:pPr lvl="1"/>
            <a:r>
              <a:rPr lang="en-US" dirty="0"/>
              <a:t>Common controls</a:t>
            </a:r>
          </a:p>
          <a:p>
            <a:pPr lvl="2"/>
            <a:r>
              <a:rPr lang="en-US" dirty="0"/>
              <a:t>Physical and environmental protection, personnel security controls, incident response controls</a:t>
            </a:r>
          </a:p>
          <a:p>
            <a:pPr lvl="1"/>
            <a:r>
              <a:rPr lang="en-US" dirty="0"/>
              <a:t>System-specific controls</a:t>
            </a:r>
          </a:p>
          <a:p>
            <a:pPr lvl="2"/>
            <a:r>
              <a:rPr lang="en-US" dirty="0"/>
              <a:t>Identification and authentication, trust zones</a:t>
            </a:r>
          </a:p>
          <a:p>
            <a:pPr lvl="1"/>
            <a:r>
              <a:rPr lang="en-US" dirty="0"/>
              <a:t>Hybrid controls</a:t>
            </a:r>
          </a:p>
          <a:p>
            <a:pPr lvl="2"/>
            <a:r>
              <a:rPr lang="en-US" dirty="0"/>
              <a:t>Training and awareness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621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EE0ED8-7E73-AF45-8069-8EEC0B7AC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RMF Step 4: Implement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441F29-B538-DA48-A76E-14DDAD40A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Evaluate control options</a:t>
            </a:r>
          </a:p>
          <a:p>
            <a:pPr lvl="1"/>
            <a:r>
              <a:rPr lang="en-US" dirty="0"/>
              <a:t>Direct costs</a:t>
            </a:r>
          </a:p>
          <a:p>
            <a:pPr lvl="2"/>
            <a:r>
              <a:rPr lang="en-US" dirty="0"/>
              <a:t>Purchase, support, maintenance</a:t>
            </a:r>
          </a:p>
          <a:p>
            <a:pPr lvl="1"/>
            <a:r>
              <a:rPr lang="en-US" dirty="0"/>
              <a:t>Indirect costs</a:t>
            </a:r>
          </a:p>
          <a:p>
            <a:pPr lvl="2"/>
            <a:r>
              <a:rPr lang="en-US" dirty="0"/>
              <a:t>Productivity/system performance overhead</a:t>
            </a:r>
          </a:p>
          <a:p>
            <a:r>
              <a:rPr lang="en-US" dirty="0"/>
              <a:t>Choose implementation approach</a:t>
            </a:r>
          </a:p>
          <a:p>
            <a:pPr lvl="1"/>
            <a:r>
              <a:rPr lang="en-US" dirty="0"/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429953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3F7D9C-87B1-1648-8BB0-49EE88754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RMF Step 5: Assess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99A71D-7BCE-7148-876F-87DAF78FC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Ensure RM controls are in place and producing the desired outcomes </a:t>
            </a:r>
          </a:p>
          <a:p>
            <a:r>
              <a:rPr lang="en-US" dirty="0"/>
              <a:t>Provide decision-makers with information needed </a:t>
            </a:r>
          </a:p>
          <a:p>
            <a:r>
              <a:rPr lang="en-US" dirty="0"/>
              <a:t>Use internal and external assessors</a:t>
            </a:r>
          </a:p>
          <a:p>
            <a:pPr lvl="1"/>
            <a:r>
              <a:rPr lang="en-US" dirty="0"/>
              <a:t>Similar to quality process (e.g., ISO)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103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BA689F-F9A1-D64B-ABD2-CB50646C7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RMF Step 6: Authorize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D6AF15-2C18-5D47-A041-5F7FFA21E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Perform risk analysis and determination</a:t>
            </a:r>
          </a:p>
          <a:p>
            <a:pPr lvl="1"/>
            <a:r>
              <a:rPr lang="en-US" dirty="0"/>
              <a:t>Organizational risk tolerance</a:t>
            </a:r>
          </a:p>
          <a:p>
            <a:pPr lvl="1"/>
            <a:r>
              <a:rPr lang="en-US" dirty="0"/>
              <a:t>Dependencies among systems and control</a:t>
            </a:r>
          </a:p>
          <a:p>
            <a:pPr lvl="1"/>
            <a:r>
              <a:rPr lang="en-US" dirty="0"/>
              <a:t>Mission and business requirements</a:t>
            </a:r>
          </a:p>
          <a:p>
            <a:pPr lvl="1"/>
            <a:r>
              <a:rPr lang="en-US" dirty="0"/>
              <a:t>Criticality of the mission or business functions supported by the system</a:t>
            </a:r>
          </a:p>
          <a:p>
            <a:pPr lvl="1"/>
            <a:r>
              <a:rPr lang="en-US" dirty="0"/>
              <a:t>Overall risk management strategy of the organization </a:t>
            </a:r>
          </a:p>
          <a:p>
            <a:r>
              <a:rPr lang="en-US" dirty="0"/>
              <a:t>Approve or revise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716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AF1013-84E8-C940-9B70-442D1ECD0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RMF Step 7: Monitor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2267C1-5B74-EE45-8D0D-73B8CC0C0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Build situational awareness</a:t>
            </a:r>
          </a:p>
          <a:p>
            <a:pPr lvl="1"/>
            <a:r>
              <a:rPr lang="en-US" dirty="0"/>
              <a:t>Key metrics</a:t>
            </a:r>
          </a:p>
          <a:p>
            <a:pPr lvl="1"/>
            <a:r>
              <a:rPr lang="en-US" dirty="0"/>
              <a:t>Anomaly detection</a:t>
            </a:r>
          </a:p>
          <a:p>
            <a:r>
              <a:rPr lang="en-US" dirty="0"/>
              <a:t>Trigger incident response activities</a:t>
            </a:r>
          </a:p>
          <a:p>
            <a:pPr lvl="1"/>
            <a:r>
              <a:rPr lang="en-US" dirty="0"/>
              <a:t>Adverse event classification as event or incident</a:t>
            </a:r>
          </a:p>
          <a:p>
            <a:pPr lvl="1"/>
            <a:r>
              <a:rPr lang="en-US" dirty="0"/>
              <a:t>Containment</a:t>
            </a:r>
          </a:p>
          <a:p>
            <a:pPr lvl="1"/>
            <a:r>
              <a:rPr lang="en-US" dirty="0"/>
              <a:t>Recovery</a:t>
            </a:r>
          </a:p>
          <a:p>
            <a:pPr lvl="1"/>
            <a:r>
              <a:rPr lang="en-US" dirty="0"/>
              <a:t>Reporting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875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A7F210-8679-5544-B28B-73E6511F3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94" y="481262"/>
            <a:ext cx="7964906" cy="936375"/>
          </a:xfrm>
        </p:spPr>
        <p:txBody>
          <a:bodyPr anchor="ctr">
            <a:normAutofit/>
          </a:bodyPr>
          <a:lstStyle/>
          <a:p>
            <a:r>
              <a:rPr lang="en-US" dirty="0"/>
              <a:t>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1F3FDE-A6BF-B348-9107-6CFEA12351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NIST Small Business Cybersecurity Corner</a:t>
            </a:r>
          </a:p>
          <a:p>
            <a:pPr lvl="1"/>
            <a:r>
              <a:rPr lang="en-US" dirty="0">
                <a:hlinkClick r:id="rId3"/>
              </a:rPr>
              <a:t>https://www.nist.gov/itl/smallbusinesscyber</a:t>
            </a:r>
            <a:endParaRPr lang="en-US" dirty="0"/>
          </a:p>
          <a:p>
            <a:pPr lvl="1"/>
            <a:r>
              <a:rPr lang="en-US" sz="2200" dirty="0"/>
              <a:t>Planning guides</a:t>
            </a:r>
          </a:p>
          <a:p>
            <a:pPr lvl="1"/>
            <a:r>
              <a:rPr lang="en-US" sz="2200" dirty="0"/>
              <a:t>Technology how-to notes</a:t>
            </a:r>
          </a:p>
          <a:p>
            <a:pPr lvl="1"/>
            <a:r>
              <a:rPr lang="en-US" sz="2200" dirty="0"/>
              <a:t>Federal partners (e.g., </a:t>
            </a:r>
            <a:r>
              <a:rPr lang="en-US" sz="2000" dirty="0"/>
              <a:t>FTC, FCC, SBA, FBI, </a:t>
            </a:r>
            <a:r>
              <a:rPr lang="en-US" sz="2000" dirty="0" err="1"/>
              <a:t>Infragard</a:t>
            </a:r>
            <a:r>
              <a:rPr lang="en-US" sz="2000" dirty="0"/>
              <a:t>)</a:t>
            </a:r>
            <a:endParaRPr lang="en-US" sz="2200" dirty="0"/>
          </a:p>
          <a:p>
            <a:pPr lvl="1"/>
            <a:r>
              <a:rPr lang="en-US" sz="2200" dirty="0"/>
              <a:t>Response/recovery</a:t>
            </a:r>
          </a:p>
          <a:p>
            <a:pPr lvl="1"/>
            <a:r>
              <a:rPr lang="en-US" sz="2200" dirty="0"/>
              <a:t>NCSA case studies</a:t>
            </a:r>
          </a:p>
          <a:p>
            <a:pPr lvl="1"/>
            <a:r>
              <a:rPr lang="en-US" sz="2200" dirty="0"/>
              <a:t>Online training links</a:t>
            </a:r>
          </a:p>
          <a:p>
            <a:pPr lvl="1"/>
            <a:endParaRPr lang="en-US" sz="2200" dirty="0"/>
          </a:p>
          <a:p>
            <a:pPr lvl="1"/>
            <a:endParaRPr lang="en-US" sz="22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DB0836B6-1A54-394F-8038-802CBB6237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953000" y="609600"/>
            <a:ext cx="3582081" cy="490696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EB2AC94-85BD-854E-86DB-7315816510C8}"/>
              </a:ext>
            </a:extLst>
          </p:cNvPr>
          <p:cNvSpPr/>
          <p:nvPr/>
        </p:nvSpPr>
        <p:spPr>
          <a:xfrm>
            <a:off x="4343400" y="5712869"/>
            <a:ext cx="4572000" cy="5355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1" indent="0" defTabSz="914400" eaLnBrk="1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altLang="en-US" sz="1600" dirty="0">
                <a:latin typeface="Arial" panose="020B0604020202020204" pitchFamily="34" charset="0"/>
              </a:rPr>
              <a:t>http://</a:t>
            </a:r>
            <a:r>
              <a:rPr lang="en-US" altLang="en-US" sz="1600" dirty="0" err="1">
                <a:latin typeface="Arial" panose="020B0604020202020204" pitchFamily="34" charset="0"/>
              </a:rPr>
              <a:t>nvlpubs.nist.gov</a:t>
            </a:r>
            <a:r>
              <a:rPr lang="en-US" altLang="en-US" sz="1600" dirty="0">
                <a:latin typeface="Arial" panose="020B0604020202020204" pitchFamily="34" charset="0"/>
              </a:rPr>
              <a:t>/</a:t>
            </a:r>
            <a:r>
              <a:rPr lang="en-US" altLang="en-US" sz="1600" dirty="0" err="1">
                <a:latin typeface="Arial" panose="020B0604020202020204" pitchFamily="34" charset="0"/>
              </a:rPr>
              <a:t>nistpubs</a:t>
            </a:r>
            <a:r>
              <a:rPr lang="en-US" altLang="en-US" sz="1600" dirty="0">
                <a:latin typeface="Arial" panose="020B0604020202020204" pitchFamily="34" charset="0"/>
              </a:rPr>
              <a:t>/</a:t>
            </a:r>
            <a:r>
              <a:rPr lang="en-US" altLang="en-US" sz="1600" dirty="0" err="1">
                <a:latin typeface="Arial" panose="020B0604020202020204" pitchFamily="34" charset="0"/>
              </a:rPr>
              <a:t>ir</a:t>
            </a:r>
            <a:r>
              <a:rPr lang="en-US" altLang="en-US" sz="1600" dirty="0">
                <a:latin typeface="Arial" panose="020B0604020202020204" pitchFamily="34" charset="0"/>
              </a:rPr>
              <a:t>/2016/NIST.IR.7621r1.pdf</a:t>
            </a:r>
          </a:p>
        </p:txBody>
      </p:sp>
    </p:spTree>
    <p:extLst>
      <p:ext uri="{BB962C8B-B14F-4D97-AF65-F5344CB8AC3E}">
        <p14:creationId xmlns:p14="http://schemas.microsoft.com/office/powerpoint/2010/main" val="2091638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6A3FE7-9063-C146-86F0-EB3581269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81262"/>
            <a:ext cx="8610600" cy="936375"/>
          </a:xfrm>
        </p:spPr>
        <p:txBody>
          <a:bodyPr>
            <a:normAutofit fontScale="90000"/>
          </a:bodyPr>
          <a:lstStyle/>
          <a:p>
            <a:r>
              <a:rPr lang="en-US" dirty="0"/>
              <a:t>NIST Small Business Cybersecurity Corner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07B0D13-9795-2445-9CC3-B8CA2170F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23" y="1417638"/>
            <a:ext cx="7237878" cy="4644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E62A08C-41AA-C64D-962D-81E10A39A157}"/>
              </a:ext>
            </a:extLst>
          </p:cNvPr>
          <p:cNvSpPr txBox="1"/>
          <p:nvPr/>
        </p:nvSpPr>
        <p:spPr>
          <a:xfrm>
            <a:off x="3200400" y="6248400"/>
            <a:ext cx="54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https://</a:t>
            </a:r>
            <a:r>
              <a:rPr lang="en-US" sz="2000" dirty="0" err="1">
                <a:latin typeface="Helvetica" pitchFamily="2" charset="0"/>
              </a:rPr>
              <a:t>www.nist.gov</a:t>
            </a:r>
            <a:r>
              <a:rPr lang="en-US" sz="2000" dirty="0">
                <a:latin typeface="Helvetica" pitchFamily="2" charset="0"/>
              </a:rPr>
              <a:t>/</a:t>
            </a:r>
            <a:r>
              <a:rPr lang="en-US" sz="2000" dirty="0" err="1">
                <a:latin typeface="Helvetica" pitchFamily="2" charset="0"/>
              </a:rPr>
              <a:t>itl</a:t>
            </a:r>
            <a:r>
              <a:rPr lang="en-US" sz="2000" dirty="0">
                <a:latin typeface="Helvetica" pitchFamily="2" charset="0"/>
              </a:rPr>
              <a:t>/</a:t>
            </a:r>
            <a:r>
              <a:rPr lang="en-US" sz="2000" dirty="0" err="1">
                <a:latin typeface="Helvetica" pitchFamily="2" charset="0"/>
              </a:rPr>
              <a:t>smallbusinesscyber</a:t>
            </a:r>
            <a:endParaRPr lang="en-US" sz="2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427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846B99C1-28B3-5440-9AF4-656A75F62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 (cont’d)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FCA446E-A381-874C-9300-B01C52AD9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NIST reference material, for example</a:t>
            </a:r>
          </a:p>
          <a:p>
            <a:pPr lvl="1"/>
            <a:r>
              <a:rPr lang="en-US" dirty="0"/>
              <a:t>NIST SP 800-171r2 (for FAR and DFARS)</a:t>
            </a:r>
          </a:p>
          <a:p>
            <a:pPr lvl="1"/>
            <a:r>
              <a:rPr lang="en-US" dirty="0"/>
              <a:t>NIST HB 162 (guidebook, plans, policies)</a:t>
            </a:r>
          </a:p>
          <a:p>
            <a:pPr lvl="1"/>
            <a:r>
              <a:rPr lang="en-US" dirty="0"/>
              <a:t>NIST SP 800-160v2</a:t>
            </a:r>
          </a:p>
          <a:p>
            <a:pPr lvl="1"/>
            <a:r>
              <a:rPr lang="en-US" dirty="0"/>
              <a:t>MEP Connect (https://</a:t>
            </a:r>
            <a:r>
              <a:rPr lang="en-US" dirty="0" err="1"/>
              <a:t>meis.nist.gov</a:t>
            </a:r>
            <a:r>
              <a:rPr lang="en-US" dirty="0"/>
              <a:t>/_layouts/MEIS/Public/</a:t>
            </a:r>
            <a:r>
              <a:rPr lang="en-US" dirty="0" err="1"/>
              <a:t>MepLogin.aspx</a:t>
            </a:r>
            <a:r>
              <a:rPr lang="en-US" dirty="0"/>
              <a:t>) </a:t>
            </a:r>
          </a:p>
          <a:p>
            <a:r>
              <a:rPr lang="en-US" dirty="0"/>
              <a:t>ISO27k Forum sample policies/plans</a:t>
            </a:r>
          </a:p>
          <a:p>
            <a:pPr lvl="1"/>
            <a:r>
              <a:rPr lang="en-US" dirty="0">
                <a:hlinkClick r:id="rId2"/>
              </a:rPr>
              <a:t>www.ISO27001security.com</a:t>
            </a:r>
            <a:endParaRPr lang="en-US" dirty="0"/>
          </a:p>
          <a:p>
            <a:r>
              <a:rPr lang="en-US" dirty="0"/>
              <a:t>CMMC FAQs and CUI training</a:t>
            </a:r>
          </a:p>
          <a:p>
            <a:pPr lvl="1"/>
            <a:r>
              <a:rPr lang="en-US" dirty="0">
                <a:hlinkClick r:id="rId3"/>
              </a:rPr>
              <a:t>https://www.acq.osd.mil/cmmc/faq.html</a:t>
            </a:r>
            <a:endParaRPr lang="en-US" dirty="0"/>
          </a:p>
          <a:p>
            <a:pPr lvl="1"/>
            <a:r>
              <a:rPr lang="en-US" dirty="0"/>
              <a:t>https://</a:t>
            </a:r>
            <a:r>
              <a:rPr lang="en-US" dirty="0" err="1"/>
              <a:t>securityhub.usalearning.gov</a:t>
            </a:r>
            <a:r>
              <a:rPr lang="en-US" dirty="0"/>
              <a:t>/</a:t>
            </a:r>
            <a:r>
              <a:rPr lang="en-US" dirty="0" err="1"/>
              <a:t>index.html</a:t>
            </a:r>
            <a:endParaRPr lang="en-US" dirty="0"/>
          </a:p>
          <a:p>
            <a:r>
              <a:rPr lang="en-US" dirty="0"/>
              <a:t>ISSA, ISACA, OWASP, SANS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918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1894" y="481262"/>
            <a:ext cx="7964906" cy="936375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FUDD Chain Deconstruction: A Journey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9"/>
          <a:stretch/>
        </p:blipFill>
        <p:spPr>
          <a:xfrm>
            <a:off x="457200" y="1600200"/>
            <a:ext cx="4038600" cy="4525963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F1D7EF-1C29-BF41-B41D-70C0DAC8C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43434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Risk management stones</a:t>
            </a:r>
          </a:p>
          <a:p>
            <a:pPr lvl="1"/>
            <a:r>
              <a:rPr lang="en-US" dirty="0"/>
              <a:t>Fear</a:t>
            </a:r>
          </a:p>
          <a:p>
            <a:pPr lvl="1"/>
            <a:r>
              <a:rPr lang="en-US" dirty="0"/>
              <a:t>Uncertainty</a:t>
            </a:r>
          </a:p>
          <a:p>
            <a:pPr lvl="1"/>
            <a:r>
              <a:rPr lang="en-US" dirty="0"/>
              <a:t>Doubt</a:t>
            </a:r>
          </a:p>
          <a:p>
            <a:pPr lvl="1"/>
            <a:r>
              <a:rPr lang="en-US" dirty="0"/>
              <a:t>Disruption</a:t>
            </a:r>
          </a:p>
          <a:p>
            <a:r>
              <a:rPr lang="en-US" dirty="0"/>
              <a:t>Risk management tools</a:t>
            </a:r>
          </a:p>
          <a:p>
            <a:pPr lvl="1"/>
            <a:r>
              <a:rPr lang="en-US" dirty="0"/>
              <a:t>Route (framework)</a:t>
            </a:r>
          </a:p>
          <a:p>
            <a:pPr lvl="1"/>
            <a:r>
              <a:rPr lang="en-US" dirty="0"/>
              <a:t>Equipment</a:t>
            </a:r>
          </a:p>
          <a:p>
            <a:pPr lvl="1"/>
            <a:r>
              <a:rPr lang="en-US" dirty="0"/>
              <a:t>Team</a:t>
            </a:r>
          </a:p>
          <a:p>
            <a:pPr lvl="1"/>
            <a:r>
              <a:rPr lang="en-US" dirty="0"/>
              <a:t>Lessons learned</a:t>
            </a:r>
          </a:p>
          <a:p>
            <a:r>
              <a:rPr lang="en-US" dirty="0"/>
              <a:t>Discussion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253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A7F210-8679-5544-B28B-73E6511F3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1F3FDE-A6BF-B348-9107-6CFEA1235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24000"/>
            <a:ext cx="8153399" cy="46021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US Telecom Cybersecurity Toolkit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www.ustelecom.org</a:t>
            </a:r>
            <a:r>
              <a:rPr lang="en-US" dirty="0"/>
              <a:t>/research/ustelecom-cybersecurity-toolkit-2/</a:t>
            </a:r>
          </a:p>
          <a:p>
            <a:r>
              <a:rPr lang="en-US" dirty="0"/>
              <a:t>Techno-speak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csrc.nist.gov</a:t>
            </a:r>
            <a:r>
              <a:rPr lang="en-US" dirty="0"/>
              <a:t>/publications/detail/</a:t>
            </a:r>
            <a:r>
              <a:rPr lang="en-US" dirty="0" err="1"/>
              <a:t>nistir</a:t>
            </a:r>
            <a:r>
              <a:rPr lang="en-US" dirty="0"/>
              <a:t>/7298/rev-3/final</a:t>
            </a:r>
          </a:p>
          <a:p>
            <a:pPr lvl="1"/>
            <a:r>
              <a:rPr lang="en-US" dirty="0">
                <a:hlinkClick r:id="rId2"/>
              </a:rPr>
              <a:t>https://niccs.cisa.gov/about-niccs/cybersecurity-glossary</a:t>
            </a:r>
            <a:endParaRPr lang="en-US" dirty="0"/>
          </a:p>
          <a:p>
            <a:r>
              <a:rPr lang="en-US" dirty="0"/>
              <a:t>Information Security Forum (ISF) </a:t>
            </a:r>
            <a:r>
              <a:rPr lang="en-US" dirty="0">
                <a:hlinkClick r:id="rId3"/>
              </a:rPr>
              <a:t>https://www.securityforum.org/research/threat-horizon-2019/</a:t>
            </a:r>
            <a:endParaRPr lang="en-US" dirty="0"/>
          </a:p>
          <a:p>
            <a:r>
              <a:rPr lang="en-US" dirty="0"/>
              <a:t>2020 </a:t>
            </a:r>
            <a:r>
              <a:rPr lang="en-US" i="1" dirty="0"/>
              <a:t>Data Breach Investigations Report </a:t>
            </a:r>
          </a:p>
          <a:p>
            <a:r>
              <a:rPr lang="en-US" u="sng" dirty="0">
                <a:hlinkClick r:id="rId4"/>
              </a:rPr>
              <a:t>2017 Identity Fraud Study</a:t>
            </a:r>
            <a:r>
              <a:rPr lang="en-US" dirty="0"/>
              <a:t>, released by Javelin Strategy &amp; Research</a:t>
            </a:r>
          </a:p>
          <a:p>
            <a:r>
              <a:rPr lang="en-US" dirty="0"/>
              <a:t>TrendMicro(and others) </a:t>
            </a:r>
            <a:r>
              <a:rPr lang="en-US" dirty="0">
                <a:hlinkClick r:id="rId5"/>
              </a:rPr>
              <a:t>https://www.trendmicro.com/vinfo/us/security/news/cybercrime-and-digital-threats/business-email-compromise-bec-schemes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465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C9B0D2-B32E-034C-935F-1C7F33D50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53091C-B3CE-064A-82CC-420816B31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Sample organizational “tools”</a:t>
            </a:r>
          </a:p>
          <a:p>
            <a:pPr lvl="1"/>
            <a:r>
              <a:rPr lang="en-US" dirty="0"/>
              <a:t>Employee cyber security awareness workshop</a:t>
            </a:r>
          </a:p>
          <a:p>
            <a:pPr lvl="1"/>
            <a:r>
              <a:rPr lang="en-US" dirty="0"/>
              <a:t>Risk management strategy roundtable</a:t>
            </a:r>
          </a:p>
          <a:p>
            <a:pPr lvl="1"/>
            <a:r>
              <a:rPr lang="en-US" dirty="0"/>
              <a:t>Inventory high-value business assets and processes</a:t>
            </a:r>
          </a:p>
          <a:p>
            <a:pPr lvl="1"/>
            <a:r>
              <a:rPr lang="en-US" dirty="0"/>
              <a:t>Security/risk control gap analysis and plan of action and milestones (POA&amp;M or POAM)</a:t>
            </a:r>
          </a:p>
          <a:p>
            <a:pPr lvl="1"/>
            <a:r>
              <a:rPr lang="en-US" dirty="0"/>
              <a:t>System security plan (SSP) and security policy templates</a:t>
            </a:r>
          </a:p>
          <a:p>
            <a:pPr lvl="1"/>
            <a:r>
              <a:rPr lang="en-US" dirty="0"/>
              <a:t>Business continuity plan</a:t>
            </a:r>
          </a:p>
          <a:p>
            <a:pPr lvl="1"/>
            <a:r>
              <a:rPr lang="en-US" dirty="0"/>
              <a:t>Incident response plan</a:t>
            </a:r>
          </a:p>
          <a:p>
            <a:r>
              <a:rPr lang="en-US" dirty="0"/>
              <a:t>Cloud computing customer bill of rights</a:t>
            </a:r>
          </a:p>
          <a:p>
            <a:pPr lvl="1"/>
            <a:r>
              <a:rPr lang="en-US" dirty="0"/>
              <a:t>David </a:t>
            </a:r>
            <a:r>
              <a:rPr lang="en-US" dirty="0" err="1"/>
              <a:t>Navetta</a:t>
            </a:r>
            <a:r>
              <a:rPr lang="en-US" dirty="0"/>
              <a:t> (see MS </a:t>
            </a:r>
            <a:r>
              <a:rPr lang="en-US"/>
              <a:t>Word document</a:t>
            </a:r>
          </a:p>
          <a:p>
            <a:pPr lvl="1"/>
            <a:r>
              <a:rPr lang="en-US">
                <a:hlinkClick r:id="rId2"/>
              </a:rPr>
              <a:t>https</a:t>
            </a:r>
            <a:r>
              <a:rPr lang="en-US" dirty="0">
                <a:hlinkClick r:id="rId2"/>
              </a:rPr>
              <a:t>://www.pogowasright.org/cloud-computing-customers-bill-of-rights/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 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396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6F2EBB-BE2A-1847-B943-29FD98EC1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NIST Incident Response (IR) Life Cycle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xmlns="" id="{5C9EA700-5639-4A92-BE50-4B44FCC47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9DC0B8-5060-824F-870B-F58FB93A93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C3EA53C-1A15-6841-9AAB-93D93BC9E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21" y="1269493"/>
            <a:ext cx="7964906" cy="44036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950D202-E516-734A-9EF5-54DEA6A7ED4F}"/>
              </a:ext>
            </a:extLst>
          </p:cNvPr>
          <p:cNvSpPr txBox="1"/>
          <p:nvPr/>
        </p:nvSpPr>
        <p:spPr>
          <a:xfrm>
            <a:off x="741948" y="5660922"/>
            <a:ext cx="8097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itchFamily="34" charset="0"/>
              </a:rPr>
              <a:t>SOURCE: NIST SP 800-61r2, “Computer Incident Handling Guide”</a:t>
            </a:r>
          </a:p>
        </p:txBody>
      </p:sp>
    </p:spTree>
    <p:extLst>
      <p:ext uri="{BB962C8B-B14F-4D97-AF65-F5344CB8AC3E}">
        <p14:creationId xmlns:p14="http://schemas.microsoft.com/office/powerpoint/2010/main" val="3167506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able&#10;&#10;Description automatically generated">
            <a:extLst>
              <a:ext uri="{FF2B5EF4-FFF2-40B4-BE49-F238E27FC236}">
                <a16:creationId xmlns:a16="http://schemas.microsoft.com/office/drawing/2014/main" xmlns="" id="{2ED299B4-EAB9-104B-97BA-A14A5C0FF4F1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2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0838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B6CC0B79-2AB3-5C46-A29F-3ADD80C1F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Impact Categories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E2FC09D8-7ADE-FA41-8E2A-672DF6EFC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593813"/>
            <a:ext cx="8153400" cy="15989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F76C6FC-D510-194A-A704-A27EEBEABE0E}"/>
              </a:ext>
            </a:extLst>
          </p:cNvPr>
          <p:cNvSpPr txBox="1"/>
          <p:nvPr/>
        </p:nvSpPr>
        <p:spPr>
          <a:xfrm>
            <a:off x="533400" y="5486400"/>
            <a:ext cx="8097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itchFamily="34" charset="0"/>
              </a:rPr>
              <a:t>SOURCE: NIST SP 800-61r2, “Computer Incident Handling Guide”</a:t>
            </a:r>
          </a:p>
        </p:txBody>
      </p:sp>
    </p:spTree>
    <p:extLst>
      <p:ext uri="{BB962C8B-B14F-4D97-AF65-F5344CB8AC3E}">
        <p14:creationId xmlns:p14="http://schemas.microsoft.com/office/powerpoint/2010/main" val="4076357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B6CC0B79-2AB3-5C46-A29F-3ADD80C1F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Impact Categories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F76C6FC-D510-194A-A704-A27EEBEABE0E}"/>
              </a:ext>
            </a:extLst>
          </p:cNvPr>
          <p:cNvSpPr txBox="1"/>
          <p:nvPr/>
        </p:nvSpPr>
        <p:spPr>
          <a:xfrm>
            <a:off x="457200" y="5594293"/>
            <a:ext cx="8097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itchFamily="34" charset="0"/>
              </a:rPr>
              <a:t>SOURCE: NIST SP 800-61r2, “Computer Incident Handling Guide”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385EB8B6-BA13-2647-90CB-29E99F8A0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15251"/>
            <a:ext cx="8229600" cy="195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7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B6CC0B79-2AB3-5C46-A29F-3ADD80C1F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Recoverability Categories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F76C6FC-D510-194A-A704-A27EEBEABE0E}"/>
              </a:ext>
            </a:extLst>
          </p:cNvPr>
          <p:cNvSpPr txBox="1"/>
          <p:nvPr/>
        </p:nvSpPr>
        <p:spPr>
          <a:xfrm>
            <a:off x="523374" y="5562600"/>
            <a:ext cx="8097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itchFamily="34" charset="0"/>
              </a:rPr>
              <a:t>SOURCE: NIST SP 800-61r2, “Computer Incident Handling Guide”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D621EEBB-86A2-E546-9705-C70141A82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4" y="2609966"/>
            <a:ext cx="8097253" cy="156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67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5456E8-A6CB-F74B-9462-C9BB1F17D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8763000" cy="1036637"/>
          </a:xfrm>
        </p:spPr>
        <p:txBody>
          <a:bodyPr>
            <a:normAutofit/>
          </a:bodyPr>
          <a:lstStyle/>
          <a:p>
            <a:r>
              <a:rPr lang="en-US" dirty="0"/>
              <a:t>NIST Tabletop Exercise (TTX) 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1813BC-3FC3-5646-A147-EDDEC77F5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“A discussion-based exercise where personnel with roles and responsibilities in a particular IT plan meet in a classroom setting or in breakout groups to validate the content of the plan by discussing their roles during an emergency and their responses to a particular emergency situation. A facilitator initiates the discussion by presenting a scenario and asking questions based on the scenario.”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000" dirty="0"/>
              <a:t>Source: &lt;https://</a:t>
            </a:r>
            <a:r>
              <a:rPr lang="en-US" sz="2000" dirty="0" err="1"/>
              <a:t>csrc.nist.gov</a:t>
            </a:r>
            <a:r>
              <a:rPr lang="en-US" sz="2000" dirty="0"/>
              <a:t>/glossary&gt;</a:t>
            </a:r>
          </a:p>
        </p:txBody>
      </p:sp>
    </p:spTree>
    <p:extLst>
      <p:ext uri="{BB962C8B-B14F-4D97-AF65-F5344CB8AC3E}">
        <p14:creationId xmlns:p14="http://schemas.microsoft.com/office/powerpoint/2010/main" val="6727643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1894" y="481262"/>
            <a:ext cx="7964906" cy="936375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Deconstructing FUDD: A Team Sport</a:t>
            </a:r>
          </a:p>
        </p:txBody>
      </p:sp>
      <p:pic>
        <p:nvPicPr>
          <p:cNvPr id="5" name="Content Placeholder 3" descr="A sign on a mountain&#10;&#10;Description automatically generated with low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6" b="3944"/>
          <a:stretch/>
        </p:blipFill>
        <p:spPr>
          <a:xfrm>
            <a:off x="457200" y="1600200"/>
            <a:ext cx="4038600" cy="4525963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4C634E4-E8DC-1849-A5C7-0CB0712315C8}"/>
              </a:ext>
            </a:extLst>
          </p:cNvPr>
          <p:cNvSpPr txBox="1"/>
          <p:nvPr/>
        </p:nvSpPr>
        <p:spPr>
          <a:xfrm>
            <a:off x="4876800" y="2057400"/>
            <a:ext cx="3810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A84"/>
                </a:solidFill>
                <a:latin typeface="Helvetica" pitchFamily="2" charset="0"/>
              </a:rPr>
              <a:t>Follow a route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A84"/>
                </a:solidFill>
                <a:latin typeface="Helvetica" pitchFamily="2" charset="0"/>
              </a:rPr>
              <a:t>Lend a hand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A84"/>
                </a:solidFill>
                <a:latin typeface="Helvetica" pitchFamily="2" charset="0"/>
              </a:rPr>
              <a:t>Ask for help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A84"/>
                </a:solidFill>
                <a:latin typeface="Helvetica" pitchFamily="2" charset="0"/>
              </a:rPr>
              <a:t>Share stories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A84"/>
                </a:solidFill>
                <a:latin typeface="Helvetica" pitchFamily="2" charset="0"/>
              </a:rPr>
              <a:t>Keep trekking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A84"/>
                </a:solidFill>
                <a:latin typeface="Helvetica" pitchFamily="2" charset="0"/>
              </a:rPr>
              <a:t>Good luck!!!</a:t>
            </a:r>
          </a:p>
        </p:txBody>
      </p:sp>
    </p:spTree>
    <p:extLst>
      <p:ext uri="{BB962C8B-B14F-4D97-AF65-F5344CB8AC3E}">
        <p14:creationId xmlns:p14="http://schemas.microsoft.com/office/powerpoint/2010/main" val="28028389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66E27B-9D87-2D48-A7F9-3189BE01D1E5}"/>
              </a:ext>
            </a:extLst>
          </p:cNvPr>
          <p:cNvSpPr txBox="1"/>
          <p:nvPr/>
        </p:nvSpPr>
        <p:spPr>
          <a:xfrm>
            <a:off x="457200" y="1371600"/>
            <a:ext cx="8229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487729"/>
                </a:solidFill>
                <a:latin typeface="Helvetica" pitchFamily="2" charset="0"/>
              </a:rPr>
              <a:t>Thank you for your time!</a:t>
            </a:r>
          </a:p>
          <a:p>
            <a:pPr algn="ctr"/>
            <a:endParaRPr lang="en-US" sz="4400" b="1" dirty="0">
              <a:solidFill>
                <a:srgbClr val="487729"/>
              </a:solidFill>
              <a:latin typeface="Helvetica" pitchFamily="2" charset="0"/>
            </a:endParaRPr>
          </a:p>
          <a:p>
            <a:pPr algn="ctr"/>
            <a:r>
              <a:rPr lang="en-US" sz="4400" b="1" dirty="0">
                <a:solidFill>
                  <a:srgbClr val="487729"/>
                </a:solidFill>
                <a:latin typeface="Helvetica" pitchFamily="2" charset="0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1485858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03CAA4AF-700A-1F46-BD21-7C8351274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RMF for Business Resilience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5A00B3AF-1F64-ED46-87BB-30AAC9F6CC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7567147"/>
              </p:ext>
            </p:extLst>
          </p:nvPr>
        </p:nvGraphicFramePr>
        <p:xfrm>
          <a:off x="147238" y="934720"/>
          <a:ext cx="8840084" cy="5893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2510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85EA09-844C-524E-8AB5-A78143576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73559"/>
            <a:ext cx="6819900" cy="2857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5994FA9-3B17-E44E-A248-008FB5884676}"/>
              </a:ext>
            </a:extLst>
          </p:cNvPr>
          <p:cNvSpPr txBox="1"/>
          <p:nvPr/>
        </p:nvSpPr>
        <p:spPr>
          <a:xfrm>
            <a:off x="685800" y="3657600"/>
            <a:ext cx="7772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At least 16 Conti ransomware attacks targeting US healthcare and first responder networks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Steals files and encrypts servers and workstations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Online portal to pay demands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Stolen data sold or posted publicly if ransom unpaid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Recent demands as high as $25 million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144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B5F077-CAE2-084E-B28E-11D2496E67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5569667" cy="4800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747D6E-7E1D-1A45-9A9E-F12FC4518CD3}"/>
              </a:ext>
            </a:extLst>
          </p:cNvPr>
          <p:cNvSpPr txBox="1"/>
          <p:nvPr/>
        </p:nvSpPr>
        <p:spPr>
          <a:xfrm>
            <a:off x="6172200" y="838200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Prime, 5.5K-mile US pipeline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Helvetica" pitchFamily="2" charset="0"/>
              </a:rPr>
              <a:t>DarkSide</a:t>
            </a:r>
            <a:endParaRPr lang="en-US" sz="2000" dirty="0"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$4.4M ransom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B10C269-F2D7-4848-BFA7-68016DE78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976" y="2895600"/>
            <a:ext cx="4495573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64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Intellectual Property Theft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20C21D-F928-7748-9CD1-C23C6D8BE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hinese Lijian Sharp Sword">
            <a:extLst>
              <a:ext uri="{FF2B5EF4-FFF2-40B4-BE49-F238E27FC236}">
                <a16:creationId xmlns:a16="http://schemas.microsoft.com/office/drawing/2014/main" xmlns="" id="{A64B945A-1D01-430D-8268-B65591986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74" y="1525189"/>
            <a:ext cx="4519195" cy="462959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popularmilitary.com/wp-content/uploads/2015/10/Chinese-Shenyang-J-31.jpg">
            <a:extLst>
              <a:ext uri="{FF2B5EF4-FFF2-40B4-BE49-F238E27FC236}">
                <a16:creationId xmlns:a16="http://schemas.microsoft.com/office/drawing/2014/main" xmlns="" id="{A43878A9-D221-4055-A401-C000B19B9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404" y="1529284"/>
            <a:ext cx="3284607" cy="462499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6F2A69-4FCA-0343-ACAF-0FD566925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Incident Response Planning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xmlns="" id="{BA958B12-3A91-4F8C-92F2-DB1E6F228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9DC0B8-5060-824F-870B-F58FB93A937B}" type="slidenum">
              <a:rPr lang="en-US" smtClean="0"/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pic>
        <p:nvPicPr>
          <p:cNvPr id="6" name="Picture 5" descr="Image result for dilbert disaster recovery">
            <a:extLst>
              <a:ext uri="{FF2B5EF4-FFF2-40B4-BE49-F238E27FC236}">
                <a16:creationId xmlns:a16="http://schemas.microsoft.com/office/drawing/2014/main" xmlns="" id="{2BA3AC0E-EC6A-284C-9240-4A2326EA4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0057" y="1431924"/>
            <a:ext cx="5403886" cy="471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373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F61A1B-17F8-B044-91BC-FD2C7DA80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81262"/>
            <a:ext cx="8305800" cy="936375"/>
          </a:xfrm>
        </p:spPr>
        <p:txBody>
          <a:bodyPr>
            <a:normAutofit fontScale="90000"/>
          </a:bodyPr>
          <a:lstStyle/>
          <a:p>
            <a:r>
              <a:rPr lang="en-US" dirty="0"/>
              <a:t>NIST Risk Management Framework (RMF)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04A7CA1-0DA0-2E4A-A2B0-22234D504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50" y="1219200"/>
            <a:ext cx="4965700" cy="492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16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A8D814-349B-1D49-8D48-40574CB8F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RMF Steps: Route, Tools, 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453626-9DED-444E-A493-2772AB940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Prepare</a:t>
            </a:r>
          </a:p>
          <a:p>
            <a:r>
              <a:rPr lang="en-US" dirty="0"/>
              <a:t>Categorize</a:t>
            </a:r>
          </a:p>
          <a:p>
            <a:r>
              <a:rPr lang="en-US" dirty="0"/>
              <a:t>Select</a:t>
            </a:r>
          </a:p>
          <a:p>
            <a:r>
              <a:rPr lang="en-US" dirty="0"/>
              <a:t>Implement</a:t>
            </a:r>
          </a:p>
          <a:p>
            <a:r>
              <a:rPr lang="en-US" dirty="0"/>
              <a:t>Assess</a:t>
            </a:r>
          </a:p>
          <a:p>
            <a:r>
              <a:rPr lang="en-US" dirty="0"/>
              <a:t>Authorize</a:t>
            </a:r>
          </a:p>
          <a:p>
            <a:r>
              <a:rPr lang="en-US" dirty="0"/>
              <a:t>Monitor</a:t>
            </a:r>
          </a:p>
          <a:p>
            <a:r>
              <a:rPr lang="en-US" dirty="0"/>
              <a:t>Repeat</a:t>
            </a:r>
          </a:p>
        </p:txBody>
      </p:sp>
    </p:spTree>
    <p:extLst>
      <p:ext uri="{BB962C8B-B14F-4D97-AF65-F5344CB8AC3E}">
        <p14:creationId xmlns:p14="http://schemas.microsoft.com/office/powerpoint/2010/main" val="1410937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3_Capsules">
  <a:themeElements>
    <a:clrScheme name="1_Capsules 2">
      <a:dk1>
        <a:srgbClr val="003366"/>
      </a:dk1>
      <a:lt1>
        <a:srgbClr val="FFFFFF"/>
      </a:lt1>
      <a:dk2>
        <a:srgbClr val="006666"/>
      </a:dk2>
      <a:lt2>
        <a:srgbClr val="003366"/>
      </a:lt2>
      <a:accent1>
        <a:srgbClr val="99CC99"/>
      </a:accent1>
      <a:accent2>
        <a:srgbClr val="33CCCC"/>
      </a:accent2>
      <a:accent3>
        <a:srgbClr val="FFFFFF"/>
      </a:accent3>
      <a:accent4>
        <a:srgbClr val="002A56"/>
      </a:accent4>
      <a:accent5>
        <a:srgbClr val="CAE2CA"/>
      </a:accent5>
      <a:accent6>
        <a:srgbClr val="2DB9B9"/>
      </a:accent6>
      <a:hlink>
        <a:srgbClr val="666699"/>
      </a:hlink>
      <a:folHlink>
        <a:srgbClr val="CC99FF"/>
      </a:folHlink>
    </a:clrScheme>
    <a:fontScheme name="1_Capsules">
      <a:majorFont>
        <a:latin typeface="Arial Black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Pct val="75000"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Pct val="75000"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Capsules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apsules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apsule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apsules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apsules">
  <a:themeElements>
    <a:clrScheme name="1_Capsules 2">
      <a:dk1>
        <a:srgbClr val="003366"/>
      </a:dk1>
      <a:lt1>
        <a:srgbClr val="FFFFFF"/>
      </a:lt1>
      <a:dk2>
        <a:srgbClr val="006666"/>
      </a:dk2>
      <a:lt2>
        <a:srgbClr val="003366"/>
      </a:lt2>
      <a:accent1>
        <a:srgbClr val="99CC99"/>
      </a:accent1>
      <a:accent2>
        <a:srgbClr val="33CCCC"/>
      </a:accent2>
      <a:accent3>
        <a:srgbClr val="FFFFFF"/>
      </a:accent3>
      <a:accent4>
        <a:srgbClr val="002A56"/>
      </a:accent4>
      <a:accent5>
        <a:srgbClr val="CAE2CA"/>
      </a:accent5>
      <a:accent6>
        <a:srgbClr val="2DB9B9"/>
      </a:accent6>
      <a:hlink>
        <a:srgbClr val="666699"/>
      </a:hlink>
      <a:folHlink>
        <a:srgbClr val="CC99FF"/>
      </a:folHlink>
    </a:clrScheme>
    <a:fontScheme name="1_Capsules">
      <a:majorFont>
        <a:latin typeface="Arial Black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Pct val="75000"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Pct val="75000"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Capsules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apsules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apsule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apsules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rg X-Human Capital OS key note" id="{53384D08-D923-4780-8908-3B7B4B459FC1}" vid="{DE90BEEF-DD8A-4A7C-82C0-2E813D58E29C}"/>
    </a:ext>
  </a:extLst>
</a:theme>
</file>

<file path=ppt/theme/theme7.xml><?xml version="1.0" encoding="utf-8"?>
<a:theme xmlns:a="http://schemas.openxmlformats.org/drawingml/2006/main" name="2_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238baa7-d171-4ca6-9a12-8a456051b1de">
      <UserInfo>
        <DisplayName>Michelle Griffith</DisplayName>
        <AccountId>31</AccountId>
        <AccountType/>
      </UserInfo>
      <UserInfo>
        <DisplayName>Shane Barber</DisplayName>
        <AccountId>97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631B03BAABBC41A796D81A4F709CC5" ma:contentTypeVersion="4" ma:contentTypeDescription="Create a new document." ma:contentTypeScope="" ma:versionID="7b55950c5cc5cac98813a09301940c4c">
  <xsd:schema xmlns:xsd="http://www.w3.org/2001/XMLSchema" xmlns:xs="http://www.w3.org/2001/XMLSchema" xmlns:p="http://schemas.microsoft.com/office/2006/metadata/properties" xmlns:ns2="a238baa7-d171-4ca6-9a12-8a456051b1de" xmlns:ns3="5a11e421-d0a4-40d9-97a8-4a406f80e905" targetNamespace="http://schemas.microsoft.com/office/2006/metadata/properties" ma:root="true" ma:fieldsID="7ed6d57c0bbcc5abf3325649baa00ecf" ns2:_="" ns3:_="">
    <xsd:import namespace="a238baa7-d171-4ca6-9a12-8a456051b1de"/>
    <xsd:import namespace="5a11e421-d0a4-40d9-97a8-4a406f80e90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38baa7-d171-4ca6-9a12-8a456051b1d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11e421-d0a4-40d9-97a8-4a406f80e9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1BA35E-8487-4506-93C0-11E7A9DC2182}">
  <ds:schemaRefs>
    <ds:schemaRef ds:uri="http://schemas.microsoft.com/office/2006/metadata/properties"/>
    <ds:schemaRef ds:uri="a238baa7-d171-4ca6-9a12-8a456051b1de"/>
    <ds:schemaRef ds:uri="http://purl.org/dc/terms/"/>
    <ds:schemaRef ds:uri="5a11e421-d0a4-40d9-97a8-4a406f80e905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AB110B5-2EE1-468A-85E4-F1BBE787CF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38baa7-d171-4ca6-9a12-8a456051b1de"/>
    <ds:schemaRef ds:uri="5a11e421-d0a4-40d9-97a8-4a406f80e9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3989C0F-5CFE-4A6A-9529-20F47119DC9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832</Words>
  <Application>Microsoft Office PowerPoint</Application>
  <PresentationFormat>On-screen Show (4:3)</PresentationFormat>
  <Paragraphs>184</Paragraphs>
  <Slides>29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3_Capsules</vt:lpstr>
      <vt:lpstr>1_Master</vt:lpstr>
      <vt:lpstr>1_Capsules</vt:lpstr>
      <vt:lpstr>Custom Design</vt:lpstr>
      <vt:lpstr>1_Custom Design</vt:lpstr>
      <vt:lpstr>2_Custom Design</vt:lpstr>
      <vt:lpstr>2_Master</vt:lpstr>
      <vt:lpstr>Deconstructing the FUDD Chain: NIST Risk Management Framework (RMF) </vt:lpstr>
      <vt:lpstr>FUDD Chain Deconstruction: A Journey</vt:lpstr>
      <vt:lpstr>RMF for Business Resilience</vt:lpstr>
      <vt:lpstr>PowerPoint Presentation</vt:lpstr>
      <vt:lpstr>PowerPoint Presentation</vt:lpstr>
      <vt:lpstr>Intellectual Property Theft</vt:lpstr>
      <vt:lpstr>Incident Response Planning</vt:lpstr>
      <vt:lpstr>NIST Risk Management Framework (RMF)</vt:lpstr>
      <vt:lpstr>RMF Steps: Route, Tools, Equipment</vt:lpstr>
      <vt:lpstr>RMF Step 1: Prepare</vt:lpstr>
      <vt:lpstr>RMF Step 2: Categorize</vt:lpstr>
      <vt:lpstr>RMF Step 3: Select</vt:lpstr>
      <vt:lpstr>RMF Step 4: Implement</vt:lpstr>
      <vt:lpstr>RMF Step 5: Assess</vt:lpstr>
      <vt:lpstr>RMF Step 6: Authorize</vt:lpstr>
      <vt:lpstr>RMF Step 7: Monitor</vt:lpstr>
      <vt:lpstr>Equipment</vt:lpstr>
      <vt:lpstr>NIST Small Business Cybersecurity Corner</vt:lpstr>
      <vt:lpstr>Equipment (cont’d)</vt:lpstr>
      <vt:lpstr>Equipment (cont’d)</vt:lpstr>
      <vt:lpstr>Equipment (cont’d)</vt:lpstr>
      <vt:lpstr>NIST Incident Response (IR) Life Cycle</vt:lpstr>
      <vt:lpstr>PowerPoint Presentation</vt:lpstr>
      <vt:lpstr>Functional Impact Categories</vt:lpstr>
      <vt:lpstr>Information Impact Categories</vt:lpstr>
      <vt:lpstr>Recoverability Categories</vt:lpstr>
      <vt:lpstr>NIST Tabletop Exercise (TTX) Definition</vt:lpstr>
      <vt:lpstr>Deconstructing FUDD: A Team Sport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Kurtz</dc:creator>
  <cp:lastModifiedBy>Linda</cp:lastModifiedBy>
  <cp:revision>52</cp:revision>
  <dcterms:created xsi:type="dcterms:W3CDTF">2020-11-16T05:05:54Z</dcterms:created>
  <dcterms:modified xsi:type="dcterms:W3CDTF">2021-05-28T15:37:09Z</dcterms:modified>
</cp:coreProperties>
</file>